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759" r:id="rId2"/>
    <p:sldId id="828" r:id="rId3"/>
    <p:sldId id="805" r:id="rId4"/>
    <p:sldId id="827" r:id="rId5"/>
    <p:sldId id="804" r:id="rId6"/>
    <p:sldId id="796" r:id="rId7"/>
    <p:sldId id="810" r:id="rId8"/>
    <p:sldId id="819" r:id="rId9"/>
    <p:sldId id="811" r:id="rId10"/>
    <p:sldId id="829" r:id="rId11"/>
    <p:sldId id="820" r:id="rId12"/>
    <p:sldId id="821" r:id="rId13"/>
    <p:sldId id="780" r:id="rId14"/>
    <p:sldId id="713" r:id="rId15"/>
    <p:sldId id="724" r:id="rId16"/>
    <p:sldId id="710" r:id="rId17"/>
    <p:sldId id="788" r:id="rId18"/>
    <p:sldId id="792" r:id="rId19"/>
    <p:sldId id="793" r:id="rId20"/>
    <p:sldId id="708" r:id="rId21"/>
    <p:sldId id="824" r:id="rId22"/>
    <p:sldId id="825" r:id="rId23"/>
    <p:sldId id="826" r:id="rId24"/>
    <p:sldId id="794" r:id="rId25"/>
    <p:sldId id="350" r:id="rId26"/>
    <p:sldId id="8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5BBE4-4570-72AF-DDC0-E82F7A47DC88}" name="Jeremy Smith" initials="JS" userId="S::jsmith@oxford-analytica.com::ad7a037a-0cec-4822-87d8-69d8ac672f4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65"/>
    <p:restoredTop sz="94239"/>
  </p:normalViewPr>
  <p:slideViewPr>
    <p:cSldViewPr snapToGrid="0">
      <p:cViewPr varScale="1">
        <p:scale>
          <a:sx n="115" d="100"/>
          <a:sy n="115" d="100"/>
        </p:scale>
        <p:origin x="5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E59091A-9E76-5E4D-A332-043FCA6F8A0E}" type="datetimeFigureOut">
              <a:rPr lang="en-GB" smtClean="0"/>
              <a:pPr/>
              <a:t>24/05/2024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3879247-9A69-3D41-AF40-A557ABF99216}" type="slidenum">
              <a:rPr lang="en-GB" smtClean="0"/>
              <a:pPr/>
              <a:t>‹#›</a:t>
            </a:fld>
            <a:endParaRPr lang="en-GB" dirty="0"/>
          </a:p>
        </p:txBody>
      </p:sp>
    </p:spTree>
    <p:extLst>
      <p:ext uri="{BB962C8B-B14F-4D97-AF65-F5344CB8AC3E}">
        <p14:creationId xmlns:p14="http://schemas.microsoft.com/office/powerpoint/2010/main" val="371079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uggingface.co/blog/sasha/energy-star-ai-proposa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ted.com/talks/sasha_luccioni_ai_is_dangerous_but_not_for_the_reasons_you_think?language=en" TargetMode="External"/><Relationship Id="rId4" Type="http://schemas.openxmlformats.org/officeDocument/2006/relationships/hyperlink" Target="https://www.npr.org/transcripts/125026112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query.prod.cms.rt.microsoft.com/cms/api/am/binary/RW1lhhu"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blogs.microsoft.com/on-the-issues/2024/05/15/microsoft-environmental-sustainability-report-202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query.prod.cms.rt.microsoft.com/cms/api/am/binary/RW1lhh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blogs.microsoft.com/on-the-issues/2024/05/15/microsoft-environmental-sustainability-report-2024/"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query.prod.cms.rt.microsoft.com/cms/api/am/binary/RW1lhhu"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blogs.microsoft.com/on-the-issues/2024/05/15/microsoft-environmental-sustainability-report-2024/"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query.prod.cms.rt.microsoft.com/cms/api/am/binary/RW1lhhu"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s.microsoft.com/on-the-issues/2024/05/15/microsoft-environmental-sustainability-report-2024/"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rkey.senate.gov/news/press-releases/markey-heinrich-eshoo-beyer-introduce-legislation-to-investigate-measure-environmental-impacts-of-artificial-intelligenc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blogs.microsoft.com/on-the-issues/2024/05/15/microsoft-environmental-sustainability-report-2024/" TargetMode="External"/><Relationship Id="rId4" Type="http://schemas.openxmlformats.org/officeDocument/2006/relationships/hyperlink" Target="https://query.prod.cms.rt.microsoft.com/cms/api/am/binary/RW1lhh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t.com/content/23fab126-f1d3-4add-a457-207a25730ad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sc.gov.uk/collection/machine-learning/requirements-and-development/secure-your-supply-chai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rxiv.org/pdf/2302.10149.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isa.europa.eu/publications/multilayer-framework-for-good-cybersecurity-practices-for-ai" TargetMode="External"/><Relationship Id="rId7" Type="http://schemas.openxmlformats.org/officeDocument/2006/relationships/hyperlink" Target="https://www.cisa.gov/sites/default/files/2023-10/SecureByDesign_1025_508c.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src.nist.gov/Projects/ssdf" TargetMode="External"/><Relationship Id="rId5" Type="http://schemas.openxmlformats.org/officeDocument/2006/relationships/hyperlink" Target="https://www.ncsc.gov.uk/collection/developers-collection/principles" TargetMode="External"/><Relationship Id="rId4" Type="http://schemas.openxmlformats.org/officeDocument/2006/relationships/hyperlink" Target="Guidelines%20for%20secure%20AI%20system%20developmen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ai.com/index/our-approach-to-ai-safety/" TargetMode="External"/><Relationship Id="rId7" Type="http://schemas.openxmlformats.org/officeDocument/2006/relationships/hyperlink" Target="https://www.theguardian.com/technology/ng-interactive/2023/nov/01/how-ai-chatbots-like-chatgpt-or-bard-work-visual-explainer"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ai.google.dev/gemini-api/docs/safety-guidance" TargetMode="External"/><Relationship Id="rId5" Type="http://schemas.openxmlformats.org/officeDocument/2006/relationships/hyperlink" Target="https://llama.meta.com/llama2/" TargetMode="External"/><Relationship Id="rId4" Type="http://schemas.openxmlformats.org/officeDocument/2006/relationships/hyperlink" Target="https://claudeai.uk/claude-2-artificial-intelligenc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enai.com/index/our-approach-to-ai-safety/" TargetMode="External"/><Relationship Id="rId7" Type="http://schemas.openxmlformats.org/officeDocument/2006/relationships/hyperlink" Target="https://www.theguardian.com/technology/ng-interactive/2023/nov/01/how-ai-chatbots-like-chatgpt-or-bard-work-visual-explaine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ai.google.dev/gemini-api/docs/safety-guidance" TargetMode="External"/><Relationship Id="rId5" Type="http://schemas.openxmlformats.org/officeDocument/2006/relationships/hyperlink" Target="https://llama.meta.com/llama2/" TargetMode="External"/><Relationship Id="rId4" Type="http://schemas.openxmlformats.org/officeDocument/2006/relationships/hyperlink" Target="https://claudeai.uk/claude-2-artificial-intellig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1</a:t>
            </a:fld>
            <a:endParaRPr lang="en-GB" dirty="0"/>
          </a:p>
        </p:txBody>
      </p:sp>
    </p:spTree>
    <p:extLst>
      <p:ext uri="{BB962C8B-B14F-4D97-AF65-F5344CB8AC3E}">
        <p14:creationId xmlns:p14="http://schemas.microsoft.com/office/powerpoint/2010/main" val="151189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11111"/>
                </a:solidFill>
                <a:latin typeface="Arial" panose="020B0604020202020204" pitchFamily="34" charset="0"/>
                <a:cs typeface="Arial" panose="020B0604020202020204" pitchFamily="34" charset="0"/>
              </a:rPr>
              <a:t> (see also her project on “</a:t>
            </a:r>
            <a:r>
              <a:rPr lang="en-GB" sz="1200" dirty="0">
                <a:solidFill>
                  <a:srgbClr val="111111"/>
                </a:solidFill>
                <a:latin typeface="Arial" panose="020B0604020202020204" pitchFamily="34" charset="0"/>
                <a:cs typeface="Arial" panose="020B0604020202020204" pitchFamily="34" charset="0"/>
                <a:hlinkClick r:id="rId3"/>
              </a:rPr>
              <a:t>Energy Star Ratings for AI Models</a:t>
            </a:r>
            <a:r>
              <a:rPr lang="en-GB" sz="1200" dirty="0">
                <a:solidFill>
                  <a:srgbClr val="111111"/>
                </a:solidFill>
                <a:latin typeface="Arial" panose="020B0604020202020204" pitchFamily="34" charset="0"/>
                <a:cs typeface="Arial" panose="020B0604020202020204" pitchFamily="34" charset="0"/>
              </a:rPr>
              <a:t>”, her </a:t>
            </a:r>
            <a:r>
              <a:rPr lang="en-GB" sz="1200" dirty="0">
                <a:solidFill>
                  <a:srgbClr val="111111"/>
                </a:solidFill>
                <a:latin typeface="Arial" panose="020B0604020202020204" pitchFamily="34" charset="0"/>
                <a:cs typeface="Arial" panose="020B0604020202020204" pitchFamily="34" charset="0"/>
                <a:hlinkClick r:id="rId4"/>
              </a:rPr>
              <a:t>interview with NPR</a:t>
            </a:r>
            <a:r>
              <a:rPr lang="en-GB" sz="1200" dirty="0">
                <a:solidFill>
                  <a:srgbClr val="111111"/>
                </a:solidFill>
                <a:latin typeface="Arial" panose="020B0604020202020204" pitchFamily="34" charset="0"/>
                <a:cs typeface="Arial" panose="020B0604020202020204" pitchFamily="34" charset="0"/>
              </a:rPr>
              <a:t> on 10 May 2024, and her  </a:t>
            </a:r>
            <a:r>
              <a:rPr lang="en-GB" sz="1200" dirty="0">
                <a:solidFill>
                  <a:srgbClr val="111111"/>
                </a:solidFill>
                <a:latin typeface="Arial" panose="020B0604020202020204" pitchFamily="34" charset="0"/>
                <a:cs typeface="Arial" panose="020B0604020202020204" pitchFamily="34" charset="0"/>
                <a:hlinkClick r:id="rId5"/>
              </a:rPr>
              <a:t>TED talk</a:t>
            </a:r>
            <a:r>
              <a:rPr lang="en-GB" sz="1200" dirty="0">
                <a:solidFill>
                  <a:srgbClr val="111111"/>
                </a:solidFill>
                <a:latin typeface="Arial" panose="020B0604020202020204" pitchFamily="34" charset="0"/>
                <a:cs typeface="Arial" panose="020B0604020202020204" pitchFamily="34" charset="0"/>
              </a:rPr>
              <a:t>)</a:t>
            </a:r>
            <a:endParaRPr lang="en-GB" sz="1200" i="0" u="none" strike="noStrike" dirty="0">
              <a:solidFill>
                <a:srgbClr val="222222"/>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18</a:t>
            </a:fld>
            <a:endParaRPr lang="en-GB" dirty="0"/>
          </a:p>
        </p:txBody>
      </p:sp>
    </p:spTree>
    <p:extLst>
      <p:ext uri="{BB962C8B-B14F-4D97-AF65-F5344CB8AC3E}">
        <p14:creationId xmlns:p14="http://schemas.microsoft.com/office/powerpoint/2010/main" val="203259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242424"/>
                </a:solidFill>
                <a:effectLst/>
                <a:latin typeface="-apple-system"/>
              </a:rPr>
              <a:t>Bloomberg analysis: https://</a:t>
            </a:r>
            <a:r>
              <a:rPr lang="en-GB" b="0" i="0" u="none" strike="noStrike" dirty="0" err="1">
                <a:solidFill>
                  <a:srgbClr val="242424"/>
                </a:solidFill>
                <a:effectLst/>
                <a:latin typeface="-apple-system"/>
              </a:rPr>
              <a:t>www.bloomberg.com</a:t>
            </a:r>
            <a:r>
              <a:rPr lang="en-GB" b="0" i="0" u="none" strike="noStrike" dirty="0">
                <a:solidFill>
                  <a:srgbClr val="242424"/>
                </a:solidFill>
                <a:effectLst/>
                <a:latin typeface="-apple-system"/>
              </a:rPr>
              <a:t>/news/articles/2024-05-15/</a:t>
            </a:r>
            <a:r>
              <a:rPr lang="en-GB" b="0" i="0" u="none" strike="noStrike" dirty="0">
                <a:solidFill>
                  <a:srgbClr val="242424"/>
                </a:solidFill>
                <a:effectLst/>
                <a:latin typeface="inherit"/>
              </a:rPr>
              <a:t>microsoft</a:t>
            </a:r>
            <a:r>
              <a:rPr lang="en-GB" b="0" i="0" u="none" strike="noStrike" dirty="0">
                <a:solidFill>
                  <a:srgbClr val="242424"/>
                </a:solidFill>
                <a:effectLst/>
                <a:latin typeface="-apple-system"/>
              </a:rPr>
              <a:t>-s-ai-investment-imperils-climate-goal-as-emissions-jump-30</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apple-system"/>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242424"/>
                </a:solidFill>
                <a:effectLst/>
                <a:latin typeface="-apple-system"/>
              </a:rPr>
              <a:t>Microsoft Sustainability Report 2024 here: </a:t>
            </a:r>
            <a:r>
              <a:rPr lang="en-GB" b="0" i="0" u="none" strike="noStrike" dirty="0">
                <a:solidFill>
                  <a:srgbClr val="242424"/>
                </a:solidFill>
                <a:effectLst/>
                <a:latin typeface="inherit"/>
                <a:hlinkClick r:id="rId3"/>
              </a:rPr>
              <a:t>https://query.prod.cms.rt.microsoft.com/cms/api/am/binary/RW1lhhu</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Segoe UI" panose="020B0502040204020203" pitchFamily="34" charset="0"/>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000000"/>
                </a:solidFill>
                <a:effectLst/>
                <a:latin typeface="inherit"/>
              </a:rPr>
              <a:t>Brad Smith blog: </a:t>
            </a:r>
            <a:r>
              <a:rPr lang="en-GB" b="0" i="0" u="none" strike="noStrike" dirty="0">
                <a:solidFill>
                  <a:srgbClr val="000000"/>
                </a:solidFill>
                <a:effectLst/>
                <a:latin typeface="inherit"/>
                <a:hlinkClick r:id="rId4"/>
              </a:rPr>
              <a:t>https://blogs.microsoft.com/on-the-issues/2024/05/15/microsoft-environmental-sustainability-report-2024/</a:t>
            </a:r>
            <a:endParaRPr lang="en-GB" b="0" i="0" u="none" strike="noStrike" dirty="0">
              <a:solidFill>
                <a:srgbClr val="24242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20</a:t>
            </a:fld>
            <a:endParaRPr lang="en-GB" dirty="0"/>
          </a:p>
        </p:txBody>
      </p:sp>
    </p:spTree>
    <p:extLst>
      <p:ext uri="{BB962C8B-B14F-4D97-AF65-F5344CB8AC3E}">
        <p14:creationId xmlns:p14="http://schemas.microsoft.com/office/powerpoint/2010/main" val="141296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242424"/>
                </a:solidFill>
                <a:effectLst/>
                <a:latin typeface="-apple-system"/>
              </a:rPr>
              <a:t>Bloomberg analysis: https://</a:t>
            </a:r>
            <a:r>
              <a:rPr lang="en-GB" b="0" i="0" u="none" strike="noStrike" dirty="0" err="1">
                <a:solidFill>
                  <a:srgbClr val="242424"/>
                </a:solidFill>
                <a:effectLst/>
                <a:latin typeface="-apple-system"/>
              </a:rPr>
              <a:t>www.bloomberg.com</a:t>
            </a:r>
            <a:r>
              <a:rPr lang="en-GB" b="0" i="0" u="none" strike="noStrike" dirty="0">
                <a:solidFill>
                  <a:srgbClr val="242424"/>
                </a:solidFill>
                <a:effectLst/>
                <a:latin typeface="-apple-system"/>
              </a:rPr>
              <a:t>/news/articles/2024-05-15/</a:t>
            </a:r>
            <a:r>
              <a:rPr lang="en-GB" b="0" i="0" u="none" strike="noStrike" dirty="0">
                <a:solidFill>
                  <a:srgbClr val="242424"/>
                </a:solidFill>
                <a:effectLst/>
                <a:latin typeface="inherit"/>
              </a:rPr>
              <a:t>microsoft</a:t>
            </a:r>
            <a:r>
              <a:rPr lang="en-GB" b="0" i="0" u="none" strike="noStrike" dirty="0">
                <a:solidFill>
                  <a:srgbClr val="242424"/>
                </a:solidFill>
                <a:effectLst/>
                <a:latin typeface="-apple-system"/>
              </a:rPr>
              <a:t>-s-ai-investment-imperils-climate-goal-as-emissions-jump-30</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apple-system"/>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242424"/>
                </a:solidFill>
                <a:effectLst/>
                <a:latin typeface="-apple-system"/>
              </a:rPr>
              <a:t>Microsoft Sustainability Report 2024 here: </a:t>
            </a:r>
            <a:r>
              <a:rPr lang="en-GB" b="0" i="0" u="none" strike="noStrike" dirty="0">
                <a:solidFill>
                  <a:srgbClr val="242424"/>
                </a:solidFill>
                <a:effectLst/>
                <a:latin typeface="inherit"/>
                <a:hlinkClick r:id="rId3"/>
              </a:rPr>
              <a:t>https://query.prod.cms.rt.microsoft.com/cms/api/am/binary/RW1lhhu</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Segoe UI" panose="020B0502040204020203" pitchFamily="34" charset="0"/>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000000"/>
                </a:solidFill>
                <a:effectLst/>
                <a:latin typeface="inherit"/>
              </a:rPr>
              <a:t>Brad Smith blog: </a:t>
            </a:r>
            <a:r>
              <a:rPr lang="en-GB" b="0" i="0" u="none" strike="noStrike" dirty="0">
                <a:solidFill>
                  <a:srgbClr val="000000"/>
                </a:solidFill>
                <a:effectLst/>
                <a:latin typeface="inherit"/>
                <a:hlinkClick r:id="rId4"/>
              </a:rPr>
              <a:t>https://blogs.microsoft.com/on-the-issues/2024/05/15/microsoft-environmental-sustainability-report-2024/</a:t>
            </a:r>
            <a:endParaRPr lang="en-GB" b="0" i="0" u="none" strike="noStrike" dirty="0">
              <a:solidFill>
                <a:srgbClr val="24242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21</a:t>
            </a:fld>
            <a:endParaRPr lang="en-GB" dirty="0"/>
          </a:p>
        </p:txBody>
      </p:sp>
    </p:spTree>
    <p:extLst>
      <p:ext uri="{BB962C8B-B14F-4D97-AF65-F5344CB8AC3E}">
        <p14:creationId xmlns:p14="http://schemas.microsoft.com/office/powerpoint/2010/main" val="214987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242424"/>
                </a:solidFill>
                <a:effectLst/>
                <a:latin typeface="-apple-system"/>
              </a:rPr>
              <a:t>Bloomberg analysis: https://</a:t>
            </a:r>
            <a:r>
              <a:rPr lang="en-GB" b="0" i="0" u="none" strike="noStrike" dirty="0" err="1">
                <a:solidFill>
                  <a:srgbClr val="242424"/>
                </a:solidFill>
                <a:effectLst/>
                <a:latin typeface="-apple-system"/>
              </a:rPr>
              <a:t>www.bloomberg.com</a:t>
            </a:r>
            <a:r>
              <a:rPr lang="en-GB" b="0" i="0" u="none" strike="noStrike" dirty="0">
                <a:solidFill>
                  <a:srgbClr val="242424"/>
                </a:solidFill>
                <a:effectLst/>
                <a:latin typeface="-apple-system"/>
              </a:rPr>
              <a:t>/news/articles/2024-05-15/</a:t>
            </a:r>
            <a:r>
              <a:rPr lang="en-GB" b="0" i="0" u="none" strike="noStrike" dirty="0">
                <a:solidFill>
                  <a:srgbClr val="242424"/>
                </a:solidFill>
                <a:effectLst/>
                <a:latin typeface="inherit"/>
              </a:rPr>
              <a:t>microsoft</a:t>
            </a:r>
            <a:r>
              <a:rPr lang="en-GB" b="0" i="0" u="none" strike="noStrike" dirty="0">
                <a:solidFill>
                  <a:srgbClr val="242424"/>
                </a:solidFill>
                <a:effectLst/>
                <a:latin typeface="-apple-system"/>
              </a:rPr>
              <a:t>-s-ai-investment-imperils-climate-goal-as-emissions-jump-30</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apple-system"/>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242424"/>
                </a:solidFill>
                <a:effectLst/>
                <a:latin typeface="-apple-system"/>
              </a:rPr>
              <a:t>Microsoft Sustainability Report 2024 here: </a:t>
            </a:r>
            <a:r>
              <a:rPr lang="en-GB" b="0" i="0" u="none" strike="noStrike" dirty="0">
                <a:solidFill>
                  <a:srgbClr val="242424"/>
                </a:solidFill>
                <a:effectLst/>
                <a:latin typeface="inherit"/>
                <a:hlinkClick r:id="rId3"/>
              </a:rPr>
              <a:t>https://query.prod.cms.rt.microsoft.com/cms/api/am/binary/RW1lhhu</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Segoe UI" panose="020B0502040204020203" pitchFamily="34" charset="0"/>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000000"/>
                </a:solidFill>
                <a:effectLst/>
                <a:latin typeface="inherit"/>
              </a:rPr>
              <a:t>Brad Smith blog: </a:t>
            </a:r>
            <a:r>
              <a:rPr lang="en-GB" b="0" i="0" u="none" strike="noStrike" dirty="0">
                <a:solidFill>
                  <a:srgbClr val="000000"/>
                </a:solidFill>
                <a:effectLst/>
                <a:latin typeface="inherit"/>
                <a:hlinkClick r:id="rId4"/>
              </a:rPr>
              <a:t>https://blogs.microsoft.com/on-the-issues/2024/05/15/microsoft-environmental-sustainability-report-2024/</a:t>
            </a:r>
            <a:endParaRPr lang="en-GB" b="0" i="0" u="none" strike="noStrike" dirty="0">
              <a:solidFill>
                <a:srgbClr val="24242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22</a:t>
            </a:fld>
            <a:endParaRPr lang="en-GB" dirty="0"/>
          </a:p>
        </p:txBody>
      </p:sp>
    </p:spTree>
    <p:extLst>
      <p:ext uri="{BB962C8B-B14F-4D97-AF65-F5344CB8AC3E}">
        <p14:creationId xmlns:p14="http://schemas.microsoft.com/office/powerpoint/2010/main" val="353537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242424"/>
                </a:solidFill>
                <a:effectLst/>
                <a:latin typeface="-apple-system"/>
              </a:rPr>
              <a:t>Bloomberg analysis: https://</a:t>
            </a:r>
            <a:r>
              <a:rPr lang="en-GB" b="0" i="0" u="none" strike="noStrike" dirty="0" err="1">
                <a:solidFill>
                  <a:srgbClr val="242424"/>
                </a:solidFill>
                <a:effectLst/>
                <a:latin typeface="-apple-system"/>
              </a:rPr>
              <a:t>www.bloomberg.com</a:t>
            </a:r>
            <a:r>
              <a:rPr lang="en-GB" b="0" i="0" u="none" strike="noStrike" dirty="0">
                <a:solidFill>
                  <a:srgbClr val="242424"/>
                </a:solidFill>
                <a:effectLst/>
                <a:latin typeface="-apple-system"/>
              </a:rPr>
              <a:t>/news/articles/2024-05-15/</a:t>
            </a:r>
            <a:r>
              <a:rPr lang="en-GB" b="0" i="0" u="none" strike="noStrike" dirty="0">
                <a:solidFill>
                  <a:srgbClr val="242424"/>
                </a:solidFill>
                <a:effectLst/>
                <a:latin typeface="inherit"/>
              </a:rPr>
              <a:t>microsoft</a:t>
            </a:r>
            <a:r>
              <a:rPr lang="en-GB" b="0" i="0" u="none" strike="noStrike" dirty="0">
                <a:solidFill>
                  <a:srgbClr val="242424"/>
                </a:solidFill>
                <a:effectLst/>
                <a:latin typeface="-apple-system"/>
              </a:rPr>
              <a:t>-s-ai-investment-imperils-climate-goal-as-emissions-jump-30</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apple-system"/>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242424"/>
                </a:solidFill>
                <a:effectLst/>
                <a:latin typeface="-apple-system"/>
              </a:rPr>
              <a:t>Microsoft Sustainability Report 2024 here: </a:t>
            </a:r>
            <a:r>
              <a:rPr lang="en-GB" b="0" i="0" u="none" strike="noStrike" dirty="0">
                <a:solidFill>
                  <a:srgbClr val="242424"/>
                </a:solidFill>
                <a:effectLst/>
                <a:latin typeface="inherit"/>
                <a:hlinkClick r:id="rId3"/>
              </a:rPr>
              <a:t>https://query.prod.cms.rt.microsoft.com/cms/api/am/binary/RW1lhhu</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Segoe UI" panose="020B0502040204020203" pitchFamily="34" charset="0"/>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000000"/>
                </a:solidFill>
                <a:effectLst/>
                <a:latin typeface="inherit"/>
              </a:rPr>
              <a:t>Brad Smith blog: </a:t>
            </a:r>
            <a:r>
              <a:rPr lang="en-GB" b="0" i="0" u="none" strike="noStrike" dirty="0">
                <a:solidFill>
                  <a:srgbClr val="000000"/>
                </a:solidFill>
                <a:effectLst/>
                <a:latin typeface="inherit"/>
                <a:hlinkClick r:id="rId4"/>
              </a:rPr>
              <a:t>https://blogs.microsoft.com/on-the-issues/2024/05/15/microsoft-environmental-sustainability-report-2024/</a:t>
            </a:r>
            <a:endParaRPr lang="en-GB" b="0" i="0" u="none" strike="noStrike" dirty="0">
              <a:solidFill>
                <a:srgbClr val="24242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23</a:t>
            </a:fld>
            <a:endParaRPr lang="en-GB" dirty="0"/>
          </a:p>
        </p:txBody>
      </p:sp>
    </p:spTree>
    <p:extLst>
      <p:ext uri="{BB962C8B-B14F-4D97-AF65-F5344CB8AC3E}">
        <p14:creationId xmlns:p14="http://schemas.microsoft.com/office/powerpoint/2010/main" val="55976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See the proposed US federal </a:t>
            </a:r>
            <a:r>
              <a:rPr lang="en-GB" sz="1200" b="0" i="1" u="none" strike="noStrike" dirty="0">
                <a:solidFill>
                  <a:srgbClr val="000000"/>
                </a:solidFill>
                <a:effectLst/>
                <a:latin typeface="Arial" panose="020B0604020202020204" pitchFamily="34" charset="0"/>
                <a:cs typeface="Arial" panose="020B0604020202020204" pitchFamily="34" charset="0"/>
                <a:hlinkClick r:id="rId3"/>
              </a:rPr>
              <a:t>Artificial Intelligence Environmental Impacts Act of 2024</a:t>
            </a:r>
            <a:r>
              <a:rPr lang="en-GB" sz="1200" b="0" i="1" u="none" strike="noStrike" dirty="0">
                <a:solidFill>
                  <a:srgbClr val="000000"/>
                </a:solidFill>
                <a:effectLst/>
                <a:latin typeface="Arial" panose="020B0604020202020204" pitchFamily="34" charset="0"/>
                <a:cs typeface="Arial" panose="020B0604020202020204" pitchFamily="34" charset="0"/>
              </a:rPr>
              <a:t>)</a:t>
            </a:r>
          </a:p>
          <a:p>
            <a:pPr algn="l"/>
            <a:r>
              <a:rPr lang="en-GB" b="0" i="0" u="none" strike="noStrike" dirty="0">
                <a:solidFill>
                  <a:srgbClr val="242424"/>
                </a:solidFill>
                <a:effectLst/>
                <a:latin typeface="-apple-system"/>
              </a:rPr>
              <a:t>Bloomberg analysis: https://</a:t>
            </a:r>
            <a:r>
              <a:rPr lang="en-GB" b="0" i="0" u="none" strike="noStrike" dirty="0" err="1">
                <a:solidFill>
                  <a:srgbClr val="242424"/>
                </a:solidFill>
                <a:effectLst/>
                <a:latin typeface="-apple-system"/>
              </a:rPr>
              <a:t>www.bloomberg.com</a:t>
            </a:r>
            <a:r>
              <a:rPr lang="en-GB" b="0" i="0" u="none" strike="noStrike" dirty="0">
                <a:solidFill>
                  <a:srgbClr val="242424"/>
                </a:solidFill>
                <a:effectLst/>
                <a:latin typeface="-apple-system"/>
              </a:rPr>
              <a:t>/news/articles/2024-05-15/</a:t>
            </a:r>
            <a:r>
              <a:rPr lang="en-GB" b="0" i="0" u="none" strike="noStrike" dirty="0">
                <a:solidFill>
                  <a:srgbClr val="242424"/>
                </a:solidFill>
                <a:effectLst/>
                <a:latin typeface="inherit"/>
              </a:rPr>
              <a:t>microsoft</a:t>
            </a:r>
            <a:r>
              <a:rPr lang="en-GB" b="0" i="0" u="none" strike="noStrike" dirty="0">
                <a:solidFill>
                  <a:srgbClr val="242424"/>
                </a:solidFill>
                <a:effectLst/>
                <a:latin typeface="-apple-system"/>
              </a:rPr>
              <a:t>-s-ai-investment-imperils-climate-goal-as-emissions-jump-30</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apple-system"/>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242424"/>
                </a:solidFill>
                <a:effectLst/>
                <a:latin typeface="-apple-system"/>
              </a:rPr>
              <a:t>Microsoft Sustainability Report 2024 here: </a:t>
            </a:r>
            <a:r>
              <a:rPr lang="en-GB" b="0" i="0" u="none" strike="noStrike" dirty="0">
                <a:solidFill>
                  <a:srgbClr val="242424"/>
                </a:solidFill>
                <a:effectLst/>
                <a:latin typeface="inherit"/>
                <a:hlinkClick r:id="rId4"/>
              </a:rPr>
              <a:t>https://query.prod.cms.rt.microsoft.com/cms/api/am/binary/RW1lhhu</a:t>
            </a:r>
            <a:endParaRPr lang="en-GB" b="0" i="0" u="none" strike="noStrike" dirty="0">
              <a:solidFill>
                <a:srgbClr val="242424"/>
              </a:solidFill>
              <a:effectLst/>
              <a:latin typeface="Segoe UI" panose="020B0502040204020203" pitchFamily="34" charset="0"/>
            </a:endParaRPr>
          </a:p>
          <a:p>
            <a:pPr algn="l"/>
            <a:br>
              <a:rPr lang="en-GB" b="0" i="0" u="none" strike="noStrike" dirty="0">
                <a:solidFill>
                  <a:srgbClr val="242424"/>
                </a:solidFill>
                <a:effectLst/>
                <a:latin typeface="Segoe UI" panose="020B0502040204020203" pitchFamily="34" charset="0"/>
              </a:rPr>
            </a:br>
            <a:endParaRPr lang="en-GB" b="0" i="0" u="none" strike="noStrike" dirty="0">
              <a:solidFill>
                <a:srgbClr val="242424"/>
              </a:solidFill>
              <a:effectLst/>
              <a:latin typeface="Segoe UI" panose="020B0502040204020203" pitchFamily="34" charset="0"/>
            </a:endParaRPr>
          </a:p>
          <a:p>
            <a:pPr algn="l"/>
            <a:r>
              <a:rPr lang="en-GB" b="0" i="0" u="none" strike="noStrike" dirty="0">
                <a:solidFill>
                  <a:srgbClr val="000000"/>
                </a:solidFill>
                <a:effectLst/>
                <a:latin typeface="inherit"/>
              </a:rPr>
              <a:t>Brad Smith blog: </a:t>
            </a:r>
            <a:r>
              <a:rPr lang="en-GB" b="0" i="0" u="none" strike="noStrike" dirty="0">
                <a:solidFill>
                  <a:srgbClr val="000000"/>
                </a:solidFill>
                <a:effectLst/>
                <a:latin typeface="inherit"/>
                <a:hlinkClick r:id="rId5"/>
              </a:rPr>
              <a:t>https://blogs.microsoft.com/on-the-issues/2024/05/15/microsoft-environmental-sustainability-report-2024/</a:t>
            </a:r>
            <a:endParaRPr lang="en-GB" b="0" i="0" u="none" strike="noStrike" dirty="0">
              <a:solidFill>
                <a:srgbClr val="242424"/>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23879247-9A69-3D41-AF40-A557ABF99216}" type="slidenum">
              <a:rPr lang="en-GB" smtClean="0"/>
              <a:pPr/>
              <a:t>24</a:t>
            </a:fld>
            <a:endParaRPr lang="en-GB" dirty="0"/>
          </a:p>
        </p:txBody>
      </p:sp>
    </p:spTree>
    <p:extLst>
      <p:ext uri="{BB962C8B-B14F-4D97-AF65-F5344CB8AC3E}">
        <p14:creationId xmlns:p14="http://schemas.microsoft.com/office/powerpoint/2010/main" val="213172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AF300C-DFEE-C04C-888E-779A562FA6FF}" type="slidenum">
              <a:rPr lang="en-GB" smtClean="0"/>
              <a:t>26</a:t>
            </a:fld>
            <a:endParaRPr lang="en-GB" dirty="0"/>
          </a:p>
        </p:txBody>
      </p:sp>
    </p:spTree>
    <p:extLst>
      <p:ext uri="{BB962C8B-B14F-4D97-AF65-F5344CB8AC3E}">
        <p14:creationId xmlns:p14="http://schemas.microsoft.com/office/powerpoint/2010/main" val="104278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From the epilogue of Nicole </a:t>
            </a:r>
            <a:r>
              <a:rPr lang="en-US" dirty="0" err="1"/>
              <a:t>Perlroth</a:t>
            </a:r>
            <a:r>
              <a:rPr lang="en-US" dirty="0"/>
              <a:t>, </a:t>
            </a:r>
            <a:r>
              <a:rPr lang="en-US" i="1" dirty="0"/>
              <a:t>This Is How They Tell Me the World Ends </a:t>
            </a:r>
            <a:r>
              <a:rPr lang="en-US" i="0" dirty="0"/>
              <a:t>(City: Publisher, 2021). See: https://</a:t>
            </a:r>
            <a:r>
              <a:rPr lang="en-US" i="0" dirty="0" err="1"/>
              <a:t>thisishowtheytellmetheworldends.com</a:t>
            </a:r>
            <a:endParaRPr lang="en-US" dirty="0"/>
          </a:p>
        </p:txBody>
      </p:sp>
      <p:sp>
        <p:nvSpPr>
          <p:cNvPr id="4" name="Slide Number Placeholder 3"/>
          <p:cNvSpPr>
            <a:spLocks noGrp="1"/>
          </p:cNvSpPr>
          <p:nvPr>
            <p:ph type="sldNum" sz="quarter" idx="5"/>
          </p:nvPr>
        </p:nvSpPr>
        <p:spPr/>
        <p:txBody>
          <a:bodyPr/>
          <a:lstStyle/>
          <a:p>
            <a:fld id="{42AF300C-DFEE-C04C-888E-779A562FA6FF}" type="slidenum">
              <a:rPr lang="en-GB" smtClean="0"/>
              <a:t>3</a:t>
            </a:fld>
            <a:endParaRPr lang="en-GB" dirty="0"/>
          </a:p>
        </p:txBody>
      </p:sp>
    </p:spTree>
    <p:extLst>
      <p:ext uri="{BB962C8B-B14F-4D97-AF65-F5344CB8AC3E}">
        <p14:creationId xmlns:p14="http://schemas.microsoft.com/office/powerpoint/2010/main" val="133663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Madhumita Murgia, </a:t>
            </a:r>
            <a:r>
              <a:rPr lang="en-US" i="1" dirty="0"/>
              <a:t>Code Dependent: Living in the Shadow of AI</a:t>
            </a:r>
            <a:r>
              <a:rPr lang="en-US" i="0" dirty="0"/>
              <a:t> (London: Pan MacMillan, 2024). See: https://</a:t>
            </a:r>
            <a:r>
              <a:rPr lang="en-US" i="0" dirty="0" err="1"/>
              <a:t>www.panmacmillan.com</a:t>
            </a:r>
            <a:r>
              <a:rPr lang="en-US" i="0" dirty="0"/>
              <a:t>/authors/</a:t>
            </a:r>
            <a:r>
              <a:rPr lang="en-US" i="0" dirty="0" err="1"/>
              <a:t>madhumita-murgia</a:t>
            </a:r>
            <a:r>
              <a:rPr lang="en-US" i="0" dirty="0"/>
              <a:t>/code-dependent/9781529097306</a:t>
            </a:r>
            <a:endParaRPr lang="en-US" dirty="0"/>
          </a:p>
        </p:txBody>
      </p:sp>
      <p:sp>
        <p:nvSpPr>
          <p:cNvPr id="4" name="Slide Number Placeholder 3"/>
          <p:cNvSpPr>
            <a:spLocks noGrp="1"/>
          </p:cNvSpPr>
          <p:nvPr>
            <p:ph type="sldNum" sz="quarter" idx="5"/>
          </p:nvPr>
        </p:nvSpPr>
        <p:spPr/>
        <p:txBody>
          <a:bodyPr/>
          <a:lstStyle/>
          <a:p>
            <a:fld id="{42AF300C-DFEE-C04C-888E-779A562FA6FF}" type="slidenum">
              <a:rPr lang="en-GB" smtClean="0"/>
              <a:t>5</a:t>
            </a:fld>
            <a:endParaRPr lang="en-GB" dirty="0"/>
          </a:p>
        </p:txBody>
      </p:sp>
    </p:spTree>
    <p:extLst>
      <p:ext uri="{BB962C8B-B14F-4D97-AF65-F5344CB8AC3E}">
        <p14:creationId xmlns:p14="http://schemas.microsoft.com/office/powerpoint/2010/main" val="248878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spcAft>
                <a:spcPts val="600"/>
              </a:spcAft>
              <a:buClr>
                <a:srgbClr val="C00000"/>
              </a:buClr>
              <a:buFont typeface="Arial" panose="020B0604020202020204" pitchFamily="34" charset="0"/>
              <a:buChar char="•"/>
            </a:pPr>
            <a:r>
              <a:rPr lang="en-GB" sz="1200" dirty="0">
                <a:latin typeface="Arial" panose="020B0604020202020204" pitchFamily="34" charset="0"/>
                <a:cs typeface="Arial" panose="020B0604020202020204" pitchFamily="34" charset="0"/>
                <a:sym typeface="Wingdings" pitchFamily="2" charset="2"/>
              </a:rPr>
              <a:t>“Very limited understanding of logic,…do not understand the physical world, do not have persistent memory, cannot reason in any reasonable definition of the term and cannot plan…hierarchically…LLMs can only answer prompts accurately if they have been fed the right training data and are therefore  intrinsically unsafe” (</a:t>
            </a:r>
            <a:r>
              <a:rPr lang="en-GB" sz="1200" dirty="0">
                <a:latin typeface="Arial" panose="020B0604020202020204" pitchFamily="34" charset="0"/>
                <a:cs typeface="Arial" panose="020B0604020202020204" pitchFamily="34" charset="0"/>
                <a:sym typeface="Wingdings" pitchFamily="2" charset="2"/>
                <a:hlinkClick r:id="rId3"/>
              </a:rPr>
              <a:t>Yann LeCun, Meta</a:t>
            </a:r>
            <a:r>
              <a:rPr lang="en-GB" sz="1200" dirty="0">
                <a:latin typeface="Arial" panose="020B0604020202020204" pitchFamily="34" charset="0"/>
                <a:cs typeface="Arial" panose="020B0604020202020204" pitchFamily="34" charset="0"/>
                <a:sym typeface="Wingdings" pitchFamily="2" charset="2"/>
              </a:rPr>
              <a:t>).</a:t>
            </a:r>
          </a:p>
          <a:p>
            <a:pPr marL="285750" indent="-285750">
              <a:lnSpc>
                <a:spcPct val="110000"/>
              </a:lnSpc>
              <a:spcAft>
                <a:spcPts val="600"/>
              </a:spcAft>
              <a:buClr>
                <a:srgbClr val="C00000"/>
              </a:buClr>
              <a:buFont typeface="Arial" panose="020B0604020202020204" pitchFamily="34" charset="0"/>
              <a:buChar char="•"/>
            </a:pPr>
            <a:r>
              <a:rPr lang="en-GB" sz="1200" dirty="0">
                <a:latin typeface="Arial" panose="020B0604020202020204" pitchFamily="34" charset="0"/>
                <a:cs typeface="Arial" panose="020B0604020202020204" pitchFamily="34" charset="0"/>
                <a:sym typeface="Wingdings" pitchFamily="2" charset="2"/>
              </a:rPr>
              <a:t>LLMs don’t “understand the spatial context you’re in…so that limits their usefulness in the end” (</a:t>
            </a:r>
            <a:r>
              <a:rPr lang="en-GB" sz="1200" dirty="0">
                <a:latin typeface="Arial" panose="020B0604020202020204" pitchFamily="34" charset="0"/>
                <a:cs typeface="Arial" panose="020B0604020202020204" pitchFamily="34" charset="0"/>
                <a:sym typeface="Wingdings" pitchFamily="2" charset="2"/>
                <a:hlinkClick r:id="rId3"/>
              </a:rPr>
              <a:t>Demis Hassibis, Google DeepMind</a:t>
            </a:r>
            <a:r>
              <a:rPr lang="en-GB" sz="1200" dirty="0">
                <a:latin typeface="Arial" panose="020B0604020202020204" pitchFamily="34" charset="0"/>
                <a:cs typeface="Arial" panose="020B0604020202020204" pitchFamily="34" charset="0"/>
                <a:sym typeface="Wingdings" pitchFamily="2" charset="2"/>
              </a:rPr>
              <a:t>)</a:t>
            </a:r>
          </a:p>
        </p:txBody>
      </p:sp>
      <p:sp>
        <p:nvSpPr>
          <p:cNvPr id="4" name="Slide Number Placeholder 3"/>
          <p:cNvSpPr>
            <a:spLocks noGrp="1"/>
          </p:cNvSpPr>
          <p:nvPr>
            <p:ph type="sldNum" sz="quarter" idx="5"/>
          </p:nvPr>
        </p:nvSpPr>
        <p:spPr/>
        <p:txBody>
          <a:bodyPr/>
          <a:lstStyle/>
          <a:p>
            <a:fld id="{42AF300C-DFEE-C04C-888E-779A562FA6FF}" type="slidenum">
              <a:rPr lang="en-GB" smtClean="0"/>
              <a:t>6</a:t>
            </a:fld>
            <a:endParaRPr lang="en-GB" dirty="0"/>
          </a:p>
        </p:txBody>
      </p:sp>
    </p:spTree>
    <p:extLst>
      <p:ext uri="{BB962C8B-B14F-4D97-AF65-F5344CB8AC3E}">
        <p14:creationId xmlns:p14="http://schemas.microsoft.com/office/powerpoint/2010/main" val="103875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www.ncsc.gov.uk</a:t>
            </a:r>
            <a:r>
              <a:rPr lang="en-US" dirty="0"/>
              <a:t>/guidance/ai-and-cyber-security-what-you-need-to-know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www.ncsc.gov.uk</a:t>
            </a:r>
            <a:r>
              <a:rPr lang="en-US" dirty="0"/>
              <a:t>/blog-post/thinking-about-security-ai-systems</a:t>
            </a:r>
          </a:p>
        </p:txBody>
      </p:sp>
      <p:sp>
        <p:nvSpPr>
          <p:cNvPr id="4" name="Slide Number Placeholder 3"/>
          <p:cNvSpPr>
            <a:spLocks noGrp="1"/>
          </p:cNvSpPr>
          <p:nvPr>
            <p:ph type="sldNum" sz="quarter" idx="5"/>
          </p:nvPr>
        </p:nvSpPr>
        <p:spPr/>
        <p:txBody>
          <a:bodyPr/>
          <a:lstStyle/>
          <a:p>
            <a:fld id="{42AF300C-DFEE-C04C-888E-779A562FA6FF}" type="slidenum">
              <a:rPr lang="en-GB" smtClean="0"/>
              <a:t>7</a:t>
            </a:fld>
            <a:endParaRPr lang="en-GB" dirty="0"/>
          </a:p>
        </p:txBody>
      </p:sp>
    </p:spTree>
    <p:extLst>
      <p:ext uri="{BB962C8B-B14F-4D97-AF65-F5344CB8AC3E}">
        <p14:creationId xmlns:p14="http://schemas.microsoft.com/office/powerpoint/2010/main" val="18309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www.ncsc.gov.uk</a:t>
            </a:r>
            <a:r>
              <a:rPr lang="en-US" dirty="0"/>
              <a:t>/guidance/ai-and-cyber-security-what-you-need-to-know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www.ncsc.gov.uk</a:t>
            </a:r>
            <a:r>
              <a:rPr lang="en-US" dirty="0"/>
              <a:t>/blog-post/thinking-about-security-ai-systems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As noted in the NCSC's 'Principles for the security of machine learning', '</a:t>
            </a:r>
            <a:r>
              <a:rPr lang="en-GB" sz="1200" b="0" i="0" u="none" strike="noStrike" dirty="0">
                <a:solidFill>
                  <a:srgbClr val="2B70B9"/>
                </a:solidFill>
                <a:effectLst/>
                <a:latin typeface="Arial" panose="020B0604020202020204" pitchFamily="34" charset="0"/>
                <a:cs typeface="Arial" panose="020B0604020202020204" pitchFamily="34" charset="0"/>
                <a:hlinkClick r:id="rId3"/>
              </a:rPr>
              <a:t>Data poisoning</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 of this type is a known concern for ML developers, and </a:t>
            </a:r>
            <a:r>
              <a:rPr lang="en-GB" sz="1200" b="0" i="0" u="none" strike="noStrike" dirty="0">
                <a:solidFill>
                  <a:srgbClr val="2B70B9"/>
                </a:solidFill>
                <a:effectLst/>
                <a:latin typeface="Arial" panose="020B0604020202020204" pitchFamily="34" charset="0"/>
                <a:cs typeface="Arial" panose="020B0604020202020204" pitchFamily="34" charset="0"/>
                <a:hlinkClick r:id="rId4"/>
              </a:rPr>
              <a:t>recent research(.pdf) by Nicholas Carlini et al</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 has demonstrated </a:t>
            </a:r>
            <a:r>
              <a:rPr lang="en-GB" sz="1200" b="1" i="0" u="none" strike="noStrike" dirty="0">
                <a:solidFill>
                  <a:srgbClr val="C00000"/>
                </a:solidFill>
                <a:effectLst/>
                <a:highlight>
                  <a:srgbClr val="FFFFFF"/>
                </a:highlight>
                <a:latin typeface="Arial" panose="020B0604020202020204" pitchFamily="34" charset="0"/>
                <a:cs typeface="Arial" panose="020B0604020202020204" pitchFamily="34" charset="0"/>
              </a:rPr>
              <a:t>the feasibility of poisoning extremely large models with access to only a very small part of their training data.</a:t>
            </a:r>
            <a:endParaRPr lang="en-US" dirty="0"/>
          </a:p>
        </p:txBody>
      </p:sp>
      <p:sp>
        <p:nvSpPr>
          <p:cNvPr id="4" name="Slide Number Placeholder 3"/>
          <p:cNvSpPr>
            <a:spLocks noGrp="1"/>
          </p:cNvSpPr>
          <p:nvPr>
            <p:ph type="sldNum" sz="quarter" idx="5"/>
          </p:nvPr>
        </p:nvSpPr>
        <p:spPr/>
        <p:txBody>
          <a:bodyPr/>
          <a:lstStyle/>
          <a:p>
            <a:fld id="{42AF300C-DFEE-C04C-888E-779A562FA6FF}" type="slidenum">
              <a:rPr lang="en-GB" smtClean="0"/>
              <a:t>8</a:t>
            </a:fld>
            <a:endParaRPr lang="en-GB" dirty="0"/>
          </a:p>
        </p:txBody>
      </p:sp>
    </p:spTree>
    <p:extLst>
      <p:ext uri="{BB962C8B-B14F-4D97-AF65-F5344CB8AC3E}">
        <p14:creationId xmlns:p14="http://schemas.microsoft.com/office/powerpoint/2010/main" val="326298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www.ncsc.gov.uk</a:t>
            </a:r>
            <a:r>
              <a:rPr lang="en-US" dirty="0"/>
              <a:t>/guidance/ai-and-cyber-security-what-you-need-to-know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www.ncsc.gov.uk</a:t>
            </a:r>
            <a:r>
              <a:rPr lang="en-US" dirty="0"/>
              <a:t>/blog-post/thinking-about-security-ai-systems</a:t>
            </a:r>
          </a:p>
          <a:p>
            <a:pPr marL="231775" indent="-231775" algn="l" fontAlgn="auto"/>
            <a:r>
              <a:rPr lang="en-GB" i="0" u="none" strike="noStrike" dirty="0">
                <a:solidFill>
                  <a:srgbClr val="000000"/>
                </a:solidFill>
                <a:effectLst/>
                <a:latin typeface="Arial" panose="020B0604020202020204" pitchFamily="34" charset="0"/>
                <a:cs typeface="Arial" panose="020B0604020202020204" pitchFamily="34" charset="0"/>
              </a:rPr>
              <a:t>1. Think before you arbitrarily execute code you’ve downloaded from the internet (models)</a:t>
            </a:r>
          </a:p>
          <a:p>
            <a:pPr marL="231775" indent="-231775"/>
            <a:r>
              <a:rPr lang="en-GB" i="0" u="none" strike="noStrike" dirty="0">
                <a:solidFill>
                  <a:srgbClr val="000000"/>
                </a:solidFill>
                <a:effectLst/>
                <a:latin typeface="Arial" panose="020B0604020202020204" pitchFamily="34" charset="0"/>
                <a:cs typeface="Arial" panose="020B0604020202020204" pitchFamily="34" charset="0"/>
              </a:rPr>
              <a:t>2. Keep up to date with published vulnerabilities and upgrade software regularly</a:t>
            </a:r>
          </a:p>
          <a:p>
            <a:pPr marL="231775" indent="-231775"/>
            <a:r>
              <a:rPr lang="en-GB" i="0" u="none" strike="noStrike" dirty="0">
                <a:solidFill>
                  <a:srgbClr val="000000"/>
                </a:solidFill>
                <a:effectLst/>
                <a:latin typeface="Arial" panose="020B0604020202020204" pitchFamily="34" charset="0"/>
                <a:cs typeface="Arial" panose="020B0604020202020204" pitchFamily="34" charset="0"/>
              </a:rPr>
              <a:t>3. Understand software package dependencies</a:t>
            </a:r>
            <a:endParaRPr lang="en-GB" dirty="0">
              <a:solidFill>
                <a:srgbClr val="000000"/>
              </a:solidFill>
              <a:latin typeface="Arial" panose="020B0604020202020204" pitchFamily="34" charset="0"/>
              <a:cs typeface="Arial" panose="020B0604020202020204" pitchFamily="34" charset="0"/>
            </a:endParaRPr>
          </a:p>
          <a:p>
            <a:pPr marL="231775" indent="-231775"/>
            <a:r>
              <a:rPr lang="en-GB" i="0" u="none" strike="noStrike" dirty="0">
                <a:solidFill>
                  <a:srgbClr val="000000"/>
                </a:solidFill>
                <a:effectLst/>
                <a:latin typeface="Arial" panose="020B0604020202020204" pitchFamily="34" charset="0"/>
                <a:cs typeface="Arial" panose="020B0604020202020204" pitchFamily="34" charset="0"/>
              </a:rPr>
              <a:t>4. Think before you arbitrarily execute code you’ve downloaded from the internet (packages)</a:t>
            </a:r>
          </a:p>
          <a:p>
            <a:r>
              <a:rPr lang="en-GB" sz="1200" b="0" i="0" u="none" strike="noStrike" dirty="0">
                <a:solidFill>
                  <a:srgbClr val="000000"/>
                </a:solidFill>
                <a:effectLst/>
                <a:latin typeface="Arial" panose="020B0604020202020204" pitchFamily="34" charset="0"/>
                <a:cs typeface="Arial" panose="020B0604020202020204" pitchFamily="34" charset="0"/>
              </a:rPr>
              <a:t>See also:</a:t>
            </a:r>
          </a:p>
          <a:p>
            <a:pPr marL="285750" indent="-285750">
              <a:buFont typeface="Arial" panose="020B0604020202020204" pitchFamily="34" charset="0"/>
              <a:buChar char="•"/>
            </a:pPr>
            <a:r>
              <a:rPr lang="en-GB" sz="1200" b="0" i="0" u="none" strike="noStrike" dirty="0">
                <a:solidFill>
                  <a:srgbClr val="000000"/>
                </a:solidFill>
                <a:effectLst/>
                <a:latin typeface="Arial" panose="020B0604020202020204" pitchFamily="34" charset="0"/>
                <a:cs typeface="Arial" panose="020B0604020202020204" pitchFamily="34" charset="0"/>
              </a:rPr>
              <a:t>EU ‘</a:t>
            </a:r>
            <a:r>
              <a:rPr lang="en-GB" sz="1200" b="0" i="0" u="none" strike="noStrike" dirty="0">
                <a:solidFill>
                  <a:srgbClr val="222222"/>
                </a:solidFill>
                <a:effectLst/>
                <a:latin typeface="Clear Sans"/>
                <a:hlinkClick r:id="rId3"/>
              </a:rPr>
              <a:t>Multilayer Framework for Good Cybersecurity Practices for AI</a:t>
            </a:r>
            <a:r>
              <a:rPr lang="en-GB" sz="1200" b="0" i="0" u="none" strike="noStrike" dirty="0">
                <a:solidFill>
                  <a:srgbClr val="222222"/>
                </a:solidFill>
                <a:effectLst/>
                <a:latin typeface="Clear Sans"/>
              </a:rPr>
              <a:t>’</a:t>
            </a:r>
          </a:p>
          <a:p>
            <a:pPr marL="285750" indent="-285750" algn="l" fontAlgn="t">
              <a:buFont typeface="Arial" panose="020B0604020202020204" pitchFamily="34" charset="0"/>
              <a:buChar char="•"/>
            </a:pPr>
            <a:r>
              <a:rPr lang="en-GB" sz="1200" i="0" u="none" strike="noStrike" dirty="0">
                <a:solidFill>
                  <a:srgbClr val="041B33"/>
                </a:solidFill>
                <a:effectLst/>
                <a:latin typeface="Arial" panose="020B0604020202020204" pitchFamily="34" charset="0"/>
                <a:cs typeface="Arial" panose="020B0604020202020204" pitchFamily="34" charset="0"/>
                <a:hlinkClick r:id="rId4"/>
              </a:rPr>
              <a:t>Guidelines for secure AI development </a:t>
            </a:r>
            <a:r>
              <a:rPr lang="en-GB" sz="1200" i="0" u="none" strike="noStrike" dirty="0">
                <a:solidFill>
                  <a:srgbClr val="041B33"/>
                </a:solidFill>
                <a:effectLst/>
                <a:latin typeface="Arial" panose="020B0604020202020204" pitchFamily="34" charset="0"/>
                <a:cs typeface="Arial" panose="020B0604020202020204" pitchFamily="34" charset="0"/>
              </a:rPr>
              <a:t>(NCSC)</a:t>
            </a:r>
          </a:p>
          <a:p>
            <a:pPr marL="285750" indent="-285750" algn="l" fontAlgn="t">
              <a:buFont typeface="Arial" panose="020B0604020202020204" pitchFamily="34" charset="0"/>
              <a:buChar char="•"/>
            </a:pPr>
            <a:r>
              <a:rPr lang="en-GB" sz="1200" dirty="0">
                <a:solidFill>
                  <a:srgbClr val="041B33"/>
                </a:solidFill>
                <a:latin typeface="Arial" panose="020B0604020202020204" pitchFamily="34" charset="0"/>
                <a:cs typeface="Arial" panose="020B0604020202020204" pitchFamily="34" charset="0"/>
                <a:hlinkClick r:id="rId5"/>
              </a:rPr>
              <a:t>NSCS’s Secure Development and Deployment Guide</a:t>
            </a:r>
            <a:endParaRPr lang="en-GB" sz="1200" dirty="0">
              <a:solidFill>
                <a:srgbClr val="041B33"/>
              </a:solidFill>
              <a:latin typeface="Arial" panose="020B0604020202020204" pitchFamily="34" charset="0"/>
              <a:cs typeface="Arial" panose="020B0604020202020204" pitchFamily="34" charset="0"/>
            </a:endParaRPr>
          </a:p>
          <a:p>
            <a:pPr marL="285750" indent="-285750" algn="l" fontAlgn="t">
              <a:buFont typeface="Arial" panose="020B0604020202020204" pitchFamily="34" charset="0"/>
              <a:buChar char="•"/>
            </a:pPr>
            <a:r>
              <a:rPr lang="en-GB" sz="1200" i="0" u="none" strike="noStrike" dirty="0">
                <a:solidFill>
                  <a:srgbClr val="041B33"/>
                </a:solidFill>
                <a:effectLst/>
                <a:latin typeface="Arial" panose="020B0604020202020204" pitchFamily="34" charset="0"/>
                <a:cs typeface="Arial" panose="020B0604020202020204" pitchFamily="34" charset="0"/>
                <a:hlinkClick r:id="rId6"/>
              </a:rPr>
              <a:t>NIST’s Secure Software Development Framework</a:t>
            </a:r>
            <a:endParaRPr lang="en-GB" sz="1200" i="0" u="none" strike="noStrike" dirty="0">
              <a:solidFill>
                <a:srgbClr val="041B33"/>
              </a:solidFill>
              <a:effectLst/>
              <a:latin typeface="Arial" panose="020B0604020202020204" pitchFamily="34" charset="0"/>
              <a:cs typeface="Arial" panose="020B0604020202020204" pitchFamily="34" charset="0"/>
            </a:endParaRPr>
          </a:p>
          <a:p>
            <a:pPr marL="285750" indent="-285750" algn="l" fontAlgn="t">
              <a:buFont typeface="Arial" panose="020B0604020202020204" pitchFamily="34" charset="0"/>
              <a:buChar char="•"/>
            </a:pPr>
            <a:r>
              <a:rPr lang="en-GB" sz="1200" dirty="0">
                <a:solidFill>
                  <a:srgbClr val="041B33"/>
                </a:solidFill>
                <a:latin typeface="Arial" panose="020B0604020202020204" pitchFamily="34" charset="0"/>
                <a:cs typeface="Arial" panose="020B0604020202020204" pitchFamily="34" charset="0"/>
                <a:hlinkClick r:id="rId7"/>
              </a:rPr>
              <a:t>Secure by Design Principles </a:t>
            </a:r>
            <a:r>
              <a:rPr lang="en-GB" sz="1200" dirty="0">
                <a:solidFill>
                  <a:srgbClr val="041B33"/>
                </a:solidFill>
                <a:latin typeface="Arial" panose="020B0604020202020204" pitchFamily="34" charset="0"/>
                <a:cs typeface="Arial" panose="020B0604020202020204" pitchFamily="34" charset="0"/>
              </a:rPr>
              <a:t>(CISA, NCSC and international agencies)</a:t>
            </a:r>
            <a:r>
              <a:rPr lang="en-GB" sz="1200" dirty="0">
                <a:solidFill>
                  <a:srgbClr val="000000"/>
                </a:solidFill>
                <a:latin typeface="Arial" panose="020B0604020202020204" pitchFamily="34" charset="0"/>
                <a:cs typeface="Arial" panose="020B0604020202020204" pitchFamily="34" charset="0"/>
              </a:rPr>
              <a:t>.</a:t>
            </a:r>
            <a:endParaRPr lang="en-GB" sz="1200" b="0" i="0" u="none" strike="noStrike" dirty="0">
              <a:solidFill>
                <a:srgbClr val="222222"/>
              </a:solidFill>
              <a:effectLst/>
              <a:latin typeface="Clear Sans"/>
            </a:endParaRPr>
          </a:p>
          <a:p>
            <a:pPr marL="231775" indent="-231775"/>
            <a:endParaRPr lang="en-GB"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2AF300C-DFEE-C04C-888E-779A562FA6FF}" type="slidenum">
              <a:rPr lang="en-GB" smtClean="0"/>
              <a:t>9</a:t>
            </a:fld>
            <a:endParaRPr lang="en-GB" dirty="0"/>
          </a:p>
        </p:txBody>
      </p:sp>
    </p:spTree>
    <p:extLst>
      <p:ext uri="{BB962C8B-B14F-4D97-AF65-F5344CB8AC3E}">
        <p14:creationId xmlns:p14="http://schemas.microsoft.com/office/powerpoint/2010/main" val="151386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21212"/>
                </a:solidFill>
                <a:effectLst/>
                <a:latin typeface="GH Guardian Headline"/>
              </a:rPr>
              <a:t>SOURCE: https://</a:t>
            </a:r>
            <a:r>
              <a:rPr lang="en-GB" b="0" i="0" u="none" strike="noStrike" dirty="0" err="1">
                <a:solidFill>
                  <a:srgbClr val="121212"/>
                </a:solidFill>
                <a:effectLst/>
                <a:latin typeface="GH Guardian Headline"/>
              </a:rPr>
              <a:t>www.aisi.gov.uk</a:t>
            </a:r>
            <a:r>
              <a:rPr lang="en-GB" b="0" i="0" u="none" strike="noStrike" dirty="0">
                <a:solidFill>
                  <a:srgbClr val="121212"/>
                </a:solidFill>
                <a:effectLst/>
                <a:latin typeface="GH Guardian Headline"/>
              </a:rPr>
              <a:t>/work/advanced-ai-evaluations-may-update</a:t>
            </a:r>
          </a:p>
          <a:p>
            <a:pPr marL="171450" indent="-171450" algn="l" fontAlgn="base">
              <a:buFont typeface="Arial" panose="020B0604020202020204" pitchFamily="34" charset="0"/>
              <a:buChar char="•"/>
            </a:pPr>
            <a:r>
              <a:rPr lang="en-GB" sz="1600" b="1" i="0" u="none" strike="noStrike" dirty="0">
                <a:solidFill>
                  <a:srgbClr val="C00000"/>
                </a:solidFill>
                <a:effectLst/>
                <a:latin typeface="Arial" panose="020B0604020202020204" pitchFamily="34" charset="0"/>
                <a:cs typeface="Arial" panose="020B0604020202020204" pitchFamily="34" charset="0"/>
              </a:rPr>
              <a:t>Position of developers of recently released LLMs:</a:t>
            </a:r>
          </a:p>
          <a:p>
            <a:pPr algn="l" fontAlgn="base"/>
            <a:endParaRPr lang="en-GB" sz="1600" b="1" i="0" u="none" strike="noStrike" dirty="0">
              <a:solidFill>
                <a:srgbClr val="C00000"/>
              </a:solidFill>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OpenAI, the developer of the GPT-4 model behind the ChatGPT chatbot, has said it </a:t>
            </a:r>
            <a:r>
              <a:rPr lang="en-GB" sz="1600" b="0" i="0" u="none" strike="noStrike" dirty="0">
                <a:solidFill>
                  <a:srgbClr val="121212"/>
                </a:solidFill>
                <a:effectLst/>
                <a:latin typeface="Arial" panose="020B0604020202020204" pitchFamily="34" charset="0"/>
                <a:cs typeface="Arial" panose="020B0604020202020204" pitchFamily="34" charset="0"/>
                <a:hlinkClick r:id="rId3"/>
              </a:rPr>
              <a:t>does not permit its technology</a:t>
            </a:r>
            <a:r>
              <a:rPr lang="en-GB" sz="1600" b="0" i="0" u="none" strike="noStrike" dirty="0">
                <a:solidFill>
                  <a:srgbClr val="121212"/>
                </a:solidFill>
                <a:effectLst/>
                <a:latin typeface="Arial" panose="020B0604020202020204" pitchFamily="34" charset="0"/>
                <a:cs typeface="Arial" panose="020B0604020202020204" pitchFamily="34" charset="0"/>
              </a:rPr>
              <a:t> to be “used to generate hateful, harassing, violent or adult content”</a:t>
            </a: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Anthropic, developer of the Claude chatbot, said the </a:t>
            </a:r>
            <a:r>
              <a:rPr lang="en-GB" sz="1600" b="0" i="0" u="none" strike="noStrike" dirty="0">
                <a:solidFill>
                  <a:srgbClr val="121212"/>
                </a:solidFill>
                <a:effectLst/>
                <a:latin typeface="Arial" panose="020B0604020202020204" pitchFamily="34" charset="0"/>
                <a:cs typeface="Arial" panose="020B0604020202020204" pitchFamily="34" charset="0"/>
                <a:hlinkClick r:id="rId4"/>
              </a:rPr>
              <a:t>priority for its Claude 2 model</a:t>
            </a:r>
            <a:r>
              <a:rPr lang="en-GB" sz="1600" b="0" i="0" u="none" strike="noStrike" dirty="0">
                <a:solidFill>
                  <a:srgbClr val="121212"/>
                </a:solidFill>
                <a:effectLst/>
                <a:latin typeface="Arial" panose="020B0604020202020204" pitchFamily="34" charset="0"/>
                <a:cs typeface="Arial" panose="020B0604020202020204" pitchFamily="34" charset="0"/>
              </a:rPr>
              <a:t> is “avoiding harmful, illegal, or unethical responses before they occur”.</a:t>
            </a: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Meta has said its </a:t>
            </a:r>
            <a:r>
              <a:rPr lang="en-GB" sz="1600" b="0" i="0" u="none" strike="noStrike" dirty="0">
                <a:solidFill>
                  <a:srgbClr val="121212"/>
                </a:solidFill>
                <a:effectLst/>
                <a:latin typeface="Arial" panose="020B0604020202020204" pitchFamily="34" charset="0"/>
                <a:cs typeface="Arial" panose="020B0604020202020204" pitchFamily="34" charset="0"/>
                <a:hlinkClick r:id="rId5"/>
              </a:rPr>
              <a:t>Llama 2 model</a:t>
            </a:r>
            <a:r>
              <a:rPr lang="en-GB" sz="1600" b="0" i="0" u="none" strike="noStrike" dirty="0">
                <a:solidFill>
                  <a:srgbClr val="121212"/>
                </a:solidFill>
                <a:effectLst/>
                <a:latin typeface="Arial" panose="020B0604020202020204" pitchFamily="34" charset="0"/>
                <a:cs typeface="Arial" panose="020B0604020202020204" pitchFamily="34" charset="0"/>
              </a:rPr>
              <a:t> has undergone testing to “identify performance gaps and mitigate potentially problematic responses in chat use cases”, while Google says its Gemini model has </a:t>
            </a:r>
            <a:r>
              <a:rPr lang="en-GB" sz="1600" b="0" i="0" u="none" strike="noStrike" dirty="0">
                <a:solidFill>
                  <a:srgbClr val="121212"/>
                </a:solidFill>
                <a:effectLst/>
                <a:latin typeface="Arial" panose="020B0604020202020204" pitchFamily="34" charset="0"/>
                <a:cs typeface="Arial" panose="020B0604020202020204" pitchFamily="34" charset="0"/>
                <a:hlinkClick r:id="rId6"/>
              </a:rPr>
              <a:t>built-in safety filters</a:t>
            </a:r>
            <a:r>
              <a:rPr lang="en-GB" sz="1600" b="0" i="0" u="none" strike="noStrike" dirty="0">
                <a:solidFill>
                  <a:srgbClr val="121212"/>
                </a:solidFill>
                <a:effectLst/>
                <a:latin typeface="Arial" panose="020B0604020202020204" pitchFamily="34" charset="0"/>
                <a:cs typeface="Arial" panose="020B0604020202020204" pitchFamily="34" charset="0"/>
              </a:rPr>
              <a:t> to counter problems such as toxic language and hate speech.</a:t>
            </a:r>
          </a:p>
          <a:p>
            <a:pPr lvl="1" fontAlgn="base"/>
            <a:endParaRPr lang="en-GB" sz="1600" dirty="0">
              <a:solidFill>
                <a:srgbClr val="121212"/>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b="1" i="0" u="none" strike="noStrike" dirty="0">
                <a:solidFill>
                  <a:srgbClr val="C00000"/>
                </a:solidFill>
                <a:effectLst/>
                <a:latin typeface="Arial" panose="020B0604020202020204" pitchFamily="34" charset="0"/>
                <a:cs typeface="Arial" panose="020B0604020202020204" pitchFamily="34" charset="0"/>
              </a:rPr>
              <a:t>UK AISI findings:</a:t>
            </a:r>
          </a:p>
          <a:p>
            <a:pPr algn="l" fontAlgn="base"/>
            <a:endParaRPr lang="en-GB" sz="1600" b="1" i="0" u="none" strike="noStrike" dirty="0">
              <a:solidFill>
                <a:srgbClr val="C00000"/>
              </a:solidFill>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GB" sz="1600" b="0" i="0" u="none" strike="noStrike" dirty="0">
                <a:solidFill>
                  <a:srgbClr val="C00000"/>
                </a:solidFill>
                <a:effectLst/>
                <a:latin typeface="Arial" panose="020B0604020202020204" pitchFamily="34" charset="0"/>
                <a:cs typeface="Arial" panose="020B0604020202020204" pitchFamily="34" charset="0"/>
              </a:rPr>
              <a:t>Guardrails</a:t>
            </a:r>
            <a:r>
              <a:rPr lang="en-GB" sz="1600" b="0" i="0" u="none" strike="noStrike" dirty="0">
                <a:solidFill>
                  <a:srgbClr val="121212"/>
                </a:solidFill>
                <a:effectLst/>
                <a:latin typeface="Arial" panose="020B0604020202020204" pitchFamily="34" charset="0"/>
                <a:cs typeface="Arial" panose="020B0604020202020204" pitchFamily="34" charset="0"/>
              </a:rPr>
              <a:t> to prevent AI models behind chatbots from issuing illegal, toxic or explicit responses </a:t>
            </a:r>
            <a:r>
              <a:rPr lang="en-GB" sz="1600" b="0" i="0" u="none" strike="noStrike" dirty="0">
                <a:solidFill>
                  <a:srgbClr val="C00000"/>
                </a:solidFill>
                <a:effectLst/>
                <a:latin typeface="Arial" panose="020B0604020202020204" pitchFamily="34" charset="0"/>
                <a:cs typeface="Arial" panose="020B0604020202020204" pitchFamily="34" charset="0"/>
              </a:rPr>
              <a:t>can be bypassed easily </a:t>
            </a:r>
          </a:p>
          <a:p>
            <a:pPr marL="628650" lvl="1" indent="-171450" fontAlgn="base">
              <a:buFont typeface="Arial" panose="020B0604020202020204" pitchFamily="34" charset="0"/>
              <a:buChar char="•"/>
            </a:pPr>
            <a:r>
              <a:rPr lang="en-GB" sz="1600" dirty="0">
                <a:solidFill>
                  <a:srgbClr val="121212"/>
                </a:solidFill>
                <a:latin typeface="Arial" panose="020B0604020202020204" pitchFamily="34" charset="0"/>
                <a:cs typeface="Arial" panose="020B0604020202020204" pitchFamily="34" charset="0"/>
              </a:rPr>
              <a:t>T</a:t>
            </a:r>
            <a:r>
              <a:rPr lang="en-GB" sz="1600" b="0" i="0" u="none" strike="noStrike" dirty="0">
                <a:solidFill>
                  <a:srgbClr val="121212"/>
                </a:solidFill>
                <a:effectLst/>
                <a:latin typeface="Arial" panose="020B0604020202020204" pitchFamily="34" charset="0"/>
                <a:cs typeface="Arial" panose="020B0604020202020204" pitchFamily="34" charset="0"/>
              </a:rPr>
              <a:t>he names of the 5 </a:t>
            </a:r>
            <a:r>
              <a:rPr lang="en-GB" sz="1600" b="0" i="0" u="none" strike="noStrike" dirty="0">
                <a:solidFill>
                  <a:srgbClr val="121212"/>
                </a:solidFill>
                <a:effectLst/>
                <a:latin typeface="Arial" panose="020B0604020202020204" pitchFamily="34" charset="0"/>
                <a:cs typeface="Arial" panose="020B0604020202020204" pitchFamily="34" charset="0"/>
                <a:hlinkClick r:id="rId7"/>
              </a:rPr>
              <a:t>large language models</a:t>
            </a:r>
            <a:r>
              <a:rPr lang="en-GB" sz="1600" b="0" i="0" u="none" strike="noStrike" dirty="0">
                <a:solidFill>
                  <a:srgbClr val="121212"/>
                </a:solidFill>
                <a:effectLst/>
                <a:latin typeface="Arial" panose="020B0604020202020204" pitchFamily="34" charset="0"/>
                <a:cs typeface="Arial" panose="020B0604020202020204" pitchFamily="34" charset="0"/>
              </a:rPr>
              <a:t> (LLM) – the technology that underpins chatbots – its tested, but said they were already in public use systems it had tested were “</a:t>
            </a:r>
            <a:r>
              <a:rPr lang="en-GB" sz="1600" b="0" i="0" u="none" strike="noStrike" dirty="0">
                <a:solidFill>
                  <a:srgbClr val="C00000"/>
                </a:solidFill>
                <a:effectLst/>
                <a:latin typeface="Arial" panose="020B0604020202020204" pitchFamily="34" charset="0"/>
                <a:cs typeface="Arial" panose="020B0604020202020204" pitchFamily="34" charset="0"/>
              </a:rPr>
              <a:t>highly vulnerable” to jailbreaks</a:t>
            </a:r>
            <a:r>
              <a:rPr lang="en-GB" sz="1600" dirty="0">
                <a:solidFill>
                  <a:srgbClr val="C00000"/>
                </a:solidFill>
                <a:latin typeface="Arial" panose="020B0604020202020204" pitchFamily="34" charset="0"/>
                <a:cs typeface="Arial" panose="020B0604020202020204" pitchFamily="34" charset="0"/>
              </a:rPr>
              <a:t> </a:t>
            </a:r>
            <a:r>
              <a:rPr lang="en-GB" sz="1600" dirty="0">
                <a:solidFill>
                  <a:srgbClr val="121212"/>
                </a:solidFill>
                <a:latin typeface="Arial" panose="020B0604020202020204" pitchFamily="34" charset="0"/>
                <a:cs typeface="Arial" panose="020B0604020202020204" pitchFamily="34" charset="0"/>
              </a:rPr>
              <a:t>(</a:t>
            </a:r>
            <a:r>
              <a:rPr lang="en-GB" sz="1600" b="0" i="0" u="none" strike="noStrike" dirty="0">
                <a:solidFill>
                  <a:srgbClr val="121212"/>
                </a:solidFill>
                <a:effectLst/>
                <a:latin typeface="Arial" panose="020B0604020202020204" pitchFamily="34" charset="0"/>
                <a:cs typeface="Arial" panose="020B0604020202020204" pitchFamily="34" charset="0"/>
              </a:rPr>
              <a:t>text prompts designed to elicit a response that a model is supposedly trained to avoid issuing.)</a:t>
            </a: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several LLMs …</a:t>
            </a:r>
            <a:r>
              <a:rPr lang="en-GB" sz="1600" b="1" i="0" u="none" strike="noStrike" dirty="0">
                <a:solidFill>
                  <a:srgbClr val="C00000"/>
                </a:solidFill>
                <a:effectLst/>
                <a:highlight>
                  <a:srgbClr val="FFFF00"/>
                </a:highlight>
                <a:latin typeface="Arial" panose="020B0604020202020204" pitchFamily="34" charset="0"/>
                <a:cs typeface="Arial" panose="020B0604020202020204" pitchFamily="34" charset="0"/>
              </a:rPr>
              <a:t>struggled with university-level tasks designed to gauge their ability to perform cyber-attacks</a:t>
            </a:r>
            <a:r>
              <a:rPr lang="en-GB" sz="1600" b="1" i="0" u="none" strike="noStrike" dirty="0">
                <a:solidFill>
                  <a:srgbClr val="121212"/>
                </a:solidFill>
                <a:effectLst/>
                <a:highlight>
                  <a:srgbClr val="FFFF00"/>
                </a:highlight>
                <a:latin typeface="Arial" panose="020B0604020202020204" pitchFamily="34" charset="0"/>
                <a:cs typeface="Arial" panose="020B0604020202020204" pitchFamily="34" charset="0"/>
              </a:rPr>
              <a:t>.</a:t>
            </a:r>
            <a:r>
              <a:rPr lang="en-GB" sz="1600" b="0" i="0" u="none" strike="noStrike" dirty="0">
                <a:solidFill>
                  <a:srgbClr val="121212"/>
                </a:solidFill>
                <a:effectLst/>
                <a:latin typeface="Arial" panose="020B0604020202020204" pitchFamily="34" charset="0"/>
                <a:cs typeface="Arial" panose="020B0604020202020204" pitchFamily="34" charset="0"/>
              </a:rPr>
              <a:t> Tests on their capacity to act as agents – or carry out tasks without human oversight – found they struggled to plan and execute sequences of actions for complex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121212"/>
              </a:solidFill>
              <a:effectLst/>
              <a:latin typeface="GH Guardian Headline"/>
            </a:endParaRPr>
          </a:p>
        </p:txBody>
      </p:sp>
      <p:sp>
        <p:nvSpPr>
          <p:cNvPr id="4" name="Slide Number Placeholder 3"/>
          <p:cNvSpPr>
            <a:spLocks noGrp="1"/>
          </p:cNvSpPr>
          <p:nvPr>
            <p:ph type="sldNum" sz="quarter" idx="5"/>
          </p:nvPr>
        </p:nvSpPr>
        <p:spPr/>
        <p:txBody>
          <a:bodyPr/>
          <a:lstStyle/>
          <a:p>
            <a:fld id="{42AF300C-DFEE-C04C-888E-779A562FA6FF}" type="slidenum">
              <a:rPr lang="en-GB" smtClean="0"/>
              <a:t>11</a:t>
            </a:fld>
            <a:endParaRPr lang="en-GB" dirty="0"/>
          </a:p>
        </p:txBody>
      </p:sp>
    </p:spTree>
    <p:extLst>
      <p:ext uri="{BB962C8B-B14F-4D97-AF65-F5344CB8AC3E}">
        <p14:creationId xmlns:p14="http://schemas.microsoft.com/office/powerpoint/2010/main" val="85747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21212"/>
                </a:solidFill>
                <a:effectLst/>
                <a:latin typeface="GH Guardian Headline"/>
              </a:rPr>
              <a:t>SOURCE: https://</a:t>
            </a:r>
            <a:r>
              <a:rPr lang="en-GB" b="0" i="0" u="none" strike="noStrike" dirty="0" err="1">
                <a:solidFill>
                  <a:srgbClr val="121212"/>
                </a:solidFill>
                <a:effectLst/>
                <a:latin typeface="GH Guardian Headline"/>
              </a:rPr>
              <a:t>www.aisi.gov.uk</a:t>
            </a:r>
            <a:r>
              <a:rPr lang="en-GB" b="0" i="0" u="none" strike="noStrike" dirty="0">
                <a:solidFill>
                  <a:srgbClr val="121212"/>
                </a:solidFill>
                <a:effectLst/>
                <a:latin typeface="GH Guardian Headline"/>
              </a:rPr>
              <a:t>/work/advanced-ai-evaluations-may-update</a:t>
            </a:r>
          </a:p>
          <a:p>
            <a:pPr marL="171450" indent="-171450" algn="l" fontAlgn="base">
              <a:buFont typeface="Arial" panose="020B0604020202020204" pitchFamily="34" charset="0"/>
              <a:buChar char="•"/>
            </a:pPr>
            <a:r>
              <a:rPr lang="en-GB" sz="1600" b="1" i="0" u="none" strike="noStrike" dirty="0">
                <a:solidFill>
                  <a:srgbClr val="C00000"/>
                </a:solidFill>
                <a:effectLst/>
                <a:latin typeface="Arial" panose="020B0604020202020204" pitchFamily="34" charset="0"/>
                <a:cs typeface="Arial" panose="020B0604020202020204" pitchFamily="34" charset="0"/>
              </a:rPr>
              <a:t>Position of developers of recently released LLMs:</a:t>
            </a:r>
          </a:p>
          <a:p>
            <a:pPr algn="l" fontAlgn="base"/>
            <a:endParaRPr lang="en-GB" sz="1600" b="1" i="0" u="none" strike="noStrike" dirty="0">
              <a:solidFill>
                <a:srgbClr val="C00000"/>
              </a:solidFill>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OpenAI, the developer of the GPT-4 model behind the ChatGPT chatbot, has said it </a:t>
            </a:r>
            <a:r>
              <a:rPr lang="en-GB" sz="1600" b="0" i="0" u="none" strike="noStrike" dirty="0">
                <a:solidFill>
                  <a:srgbClr val="121212"/>
                </a:solidFill>
                <a:effectLst/>
                <a:latin typeface="Arial" panose="020B0604020202020204" pitchFamily="34" charset="0"/>
                <a:cs typeface="Arial" panose="020B0604020202020204" pitchFamily="34" charset="0"/>
                <a:hlinkClick r:id="rId3"/>
              </a:rPr>
              <a:t>does not permit its technology</a:t>
            </a:r>
            <a:r>
              <a:rPr lang="en-GB" sz="1600" b="0" i="0" u="none" strike="noStrike" dirty="0">
                <a:solidFill>
                  <a:srgbClr val="121212"/>
                </a:solidFill>
                <a:effectLst/>
                <a:latin typeface="Arial" panose="020B0604020202020204" pitchFamily="34" charset="0"/>
                <a:cs typeface="Arial" panose="020B0604020202020204" pitchFamily="34" charset="0"/>
              </a:rPr>
              <a:t> to be “used to generate hateful, harassing, violent or adult content”</a:t>
            </a: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Anthropic, developer of the Claude chatbot, said the </a:t>
            </a:r>
            <a:r>
              <a:rPr lang="en-GB" sz="1600" b="0" i="0" u="none" strike="noStrike" dirty="0">
                <a:solidFill>
                  <a:srgbClr val="121212"/>
                </a:solidFill>
                <a:effectLst/>
                <a:latin typeface="Arial" panose="020B0604020202020204" pitchFamily="34" charset="0"/>
                <a:cs typeface="Arial" panose="020B0604020202020204" pitchFamily="34" charset="0"/>
                <a:hlinkClick r:id="rId4"/>
              </a:rPr>
              <a:t>priority for its Claude 2 model</a:t>
            </a:r>
            <a:r>
              <a:rPr lang="en-GB" sz="1600" b="0" i="0" u="none" strike="noStrike" dirty="0">
                <a:solidFill>
                  <a:srgbClr val="121212"/>
                </a:solidFill>
                <a:effectLst/>
                <a:latin typeface="Arial" panose="020B0604020202020204" pitchFamily="34" charset="0"/>
                <a:cs typeface="Arial" panose="020B0604020202020204" pitchFamily="34" charset="0"/>
              </a:rPr>
              <a:t> is “avoiding harmful, illegal, or unethical responses before they occur”.</a:t>
            </a: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Meta has said its </a:t>
            </a:r>
            <a:r>
              <a:rPr lang="en-GB" sz="1600" b="0" i="0" u="none" strike="noStrike" dirty="0">
                <a:solidFill>
                  <a:srgbClr val="121212"/>
                </a:solidFill>
                <a:effectLst/>
                <a:latin typeface="Arial" panose="020B0604020202020204" pitchFamily="34" charset="0"/>
                <a:cs typeface="Arial" panose="020B0604020202020204" pitchFamily="34" charset="0"/>
                <a:hlinkClick r:id="rId5"/>
              </a:rPr>
              <a:t>Llama 2 model</a:t>
            </a:r>
            <a:r>
              <a:rPr lang="en-GB" sz="1600" b="0" i="0" u="none" strike="noStrike" dirty="0">
                <a:solidFill>
                  <a:srgbClr val="121212"/>
                </a:solidFill>
                <a:effectLst/>
                <a:latin typeface="Arial" panose="020B0604020202020204" pitchFamily="34" charset="0"/>
                <a:cs typeface="Arial" panose="020B0604020202020204" pitchFamily="34" charset="0"/>
              </a:rPr>
              <a:t> has undergone testing to “identify performance gaps and mitigate potentially problematic responses in chat use cases”, while Google says its Gemini model has </a:t>
            </a:r>
            <a:r>
              <a:rPr lang="en-GB" sz="1600" b="0" i="0" u="none" strike="noStrike" dirty="0">
                <a:solidFill>
                  <a:srgbClr val="121212"/>
                </a:solidFill>
                <a:effectLst/>
                <a:latin typeface="Arial" panose="020B0604020202020204" pitchFamily="34" charset="0"/>
                <a:cs typeface="Arial" panose="020B0604020202020204" pitchFamily="34" charset="0"/>
                <a:hlinkClick r:id="rId6"/>
              </a:rPr>
              <a:t>built-in safety filters</a:t>
            </a:r>
            <a:r>
              <a:rPr lang="en-GB" sz="1600" b="0" i="0" u="none" strike="noStrike" dirty="0">
                <a:solidFill>
                  <a:srgbClr val="121212"/>
                </a:solidFill>
                <a:effectLst/>
                <a:latin typeface="Arial" panose="020B0604020202020204" pitchFamily="34" charset="0"/>
                <a:cs typeface="Arial" panose="020B0604020202020204" pitchFamily="34" charset="0"/>
              </a:rPr>
              <a:t> to counter problems such as toxic language and hate speech.</a:t>
            </a:r>
          </a:p>
          <a:p>
            <a:pPr lvl="1" fontAlgn="base"/>
            <a:endParaRPr lang="en-GB" sz="1600" dirty="0">
              <a:solidFill>
                <a:srgbClr val="121212"/>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b="1" i="0" u="none" strike="noStrike" dirty="0">
                <a:solidFill>
                  <a:srgbClr val="C00000"/>
                </a:solidFill>
                <a:effectLst/>
                <a:latin typeface="Arial" panose="020B0604020202020204" pitchFamily="34" charset="0"/>
                <a:cs typeface="Arial" panose="020B0604020202020204" pitchFamily="34" charset="0"/>
              </a:rPr>
              <a:t>UK AISI findings:</a:t>
            </a:r>
          </a:p>
          <a:p>
            <a:pPr algn="l" fontAlgn="base"/>
            <a:endParaRPr lang="en-GB" sz="1600" b="1" i="0" u="none" strike="noStrike" dirty="0">
              <a:solidFill>
                <a:srgbClr val="C00000"/>
              </a:solidFill>
              <a:effectLst/>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GB" sz="1600" b="0" i="0" u="none" strike="noStrike" dirty="0">
                <a:solidFill>
                  <a:srgbClr val="C00000"/>
                </a:solidFill>
                <a:effectLst/>
                <a:latin typeface="Arial" panose="020B0604020202020204" pitchFamily="34" charset="0"/>
                <a:cs typeface="Arial" panose="020B0604020202020204" pitchFamily="34" charset="0"/>
              </a:rPr>
              <a:t>Guardrails</a:t>
            </a:r>
            <a:r>
              <a:rPr lang="en-GB" sz="1600" b="0" i="0" u="none" strike="noStrike" dirty="0">
                <a:solidFill>
                  <a:srgbClr val="121212"/>
                </a:solidFill>
                <a:effectLst/>
                <a:latin typeface="Arial" panose="020B0604020202020204" pitchFamily="34" charset="0"/>
                <a:cs typeface="Arial" panose="020B0604020202020204" pitchFamily="34" charset="0"/>
              </a:rPr>
              <a:t> to prevent AI models behind chatbots from issuing illegal, toxic or explicit responses </a:t>
            </a:r>
            <a:r>
              <a:rPr lang="en-GB" sz="1600" b="0" i="0" u="none" strike="noStrike" dirty="0">
                <a:solidFill>
                  <a:srgbClr val="C00000"/>
                </a:solidFill>
                <a:effectLst/>
                <a:latin typeface="Arial" panose="020B0604020202020204" pitchFamily="34" charset="0"/>
                <a:cs typeface="Arial" panose="020B0604020202020204" pitchFamily="34" charset="0"/>
              </a:rPr>
              <a:t>can be bypassed easily </a:t>
            </a:r>
          </a:p>
          <a:p>
            <a:pPr marL="628650" lvl="1" indent="-171450" fontAlgn="base">
              <a:buFont typeface="Arial" panose="020B0604020202020204" pitchFamily="34" charset="0"/>
              <a:buChar char="•"/>
            </a:pPr>
            <a:r>
              <a:rPr lang="en-GB" sz="1600" dirty="0">
                <a:solidFill>
                  <a:srgbClr val="121212"/>
                </a:solidFill>
                <a:latin typeface="Arial" panose="020B0604020202020204" pitchFamily="34" charset="0"/>
                <a:cs typeface="Arial" panose="020B0604020202020204" pitchFamily="34" charset="0"/>
              </a:rPr>
              <a:t>T</a:t>
            </a:r>
            <a:r>
              <a:rPr lang="en-GB" sz="1600" b="0" i="0" u="none" strike="noStrike" dirty="0">
                <a:solidFill>
                  <a:srgbClr val="121212"/>
                </a:solidFill>
                <a:effectLst/>
                <a:latin typeface="Arial" panose="020B0604020202020204" pitchFamily="34" charset="0"/>
                <a:cs typeface="Arial" panose="020B0604020202020204" pitchFamily="34" charset="0"/>
              </a:rPr>
              <a:t>he names of the 5 </a:t>
            </a:r>
            <a:r>
              <a:rPr lang="en-GB" sz="1600" b="0" i="0" u="none" strike="noStrike" dirty="0">
                <a:solidFill>
                  <a:srgbClr val="121212"/>
                </a:solidFill>
                <a:effectLst/>
                <a:latin typeface="Arial" panose="020B0604020202020204" pitchFamily="34" charset="0"/>
                <a:cs typeface="Arial" panose="020B0604020202020204" pitchFamily="34" charset="0"/>
                <a:hlinkClick r:id="rId7"/>
              </a:rPr>
              <a:t>large language models</a:t>
            </a:r>
            <a:r>
              <a:rPr lang="en-GB" sz="1600" b="0" i="0" u="none" strike="noStrike" dirty="0">
                <a:solidFill>
                  <a:srgbClr val="121212"/>
                </a:solidFill>
                <a:effectLst/>
                <a:latin typeface="Arial" panose="020B0604020202020204" pitchFamily="34" charset="0"/>
                <a:cs typeface="Arial" panose="020B0604020202020204" pitchFamily="34" charset="0"/>
              </a:rPr>
              <a:t> (LLM) – the technology that underpins chatbots – its tested, but said they were already in public use systems it had tested were “</a:t>
            </a:r>
            <a:r>
              <a:rPr lang="en-GB" sz="1600" b="0" i="0" u="none" strike="noStrike" dirty="0">
                <a:solidFill>
                  <a:srgbClr val="C00000"/>
                </a:solidFill>
                <a:effectLst/>
                <a:latin typeface="Arial" panose="020B0604020202020204" pitchFamily="34" charset="0"/>
                <a:cs typeface="Arial" panose="020B0604020202020204" pitchFamily="34" charset="0"/>
              </a:rPr>
              <a:t>highly vulnerable” to jailbreaks</a:t>
            </a:r>
            <a:r>
              <a:rPr lang="en-GB" sz="1600" dirty="0">
                <a:solidFill>
                  <a:srgbClr val="C00000"/>
                </a:solidFill>
                <a:latin typeface="Arial" panose="020B0604020202020204" pitchFamily="34" charset="0"/>
                <a:cs typeface="Arial" panose="020B0604020202020204" pitchFamily="34" charset="0"/>
              </a:rPr>
              <a:t> </a:t>
            </a:r>
            <a:r>
              <a:rPr lang="en-GB" sz="1600" dirty="0">
                <a:solidFill>
                  <a:srgbClr val="121212"/>
                </a:solidFill>
                <a:latin typeface="Arial" panose="020B0604020202020204" pitchFamily="34" charset="0"/>
                <a:cs typeface="Arial" panose="020B0604020202020204" pitchFamily="34" charset="0"/>
              </a:rPr>
              <a:t>(</a:t>
            </a:r>
            <a:r>
              <a:rPr lang="en-GB" sz="1600" b="0" i="0" u="none" strike="noStrike" dirty="0">
                <a:solidFill>
                  <a:srgbClr val="121212"/>
                </a:solidFill>
                <a:effectLst/>
                <a:latin typeface="Arial" panose="020B0604020202020204" pitchFamily="34" charset="0"/>
                <a:cs typeface="Arial" panose="020B0604020202020204" pitchFamily="34" charset="0"/>
              </a:rPr>
              <a:t>text prompts designed to elicit a response that a model is supposedly trained to avoid issuing.)</a:t>
            </a:r>
          </a:p>
          <a:p>
            <a:pPr marL="628650" lvl="1" indent="-171450" fontAlgn="base">
              <a:buFont typeface="Arial" panose="020B0604020202020204" pitchFamily="34" charset="0"/>
              <a:buChar char="•"/>
            </a:pPr>
            <a:r>
              <a:rPr lang="en-GB" sz="1600" b="0" i="0" u="none" strike="noStrike" dirty="0">
                <a:solidFill>
                  <a:srgbClr val="121212"/>
                </a:solidFill>
                <a:effectLst/>
                <a:latin typeface="Arial" panose="020B0604020202020204" pitchFamily="34" charset="0"/>
                <a:cs typeface="Arial" panose="020B0604020202020204" pitchFamily="34" charset="0"/>
              </a:rPr>
              <a:t>several LLMs …</a:t>
            </a:r>
            <a:r>
              <a:rPr lang="en-GB" sz="1600" b="1" i="0" u="none" strike="noStrike" dirty="0">
                <a:solidFill>
                  <a:srgbClr val="C00000"/>
                </a:solidFill>
                <a:effectLst/>
                <a:highlight>
                  <a:srgbClr val="FFFF00"/>
                </a:highlight>
                <a:latin typeface="Arial" panose="020B0604020202020204" pitchFamily="34" charset="0"/>
                <a:cs typeface="Arial" panose="020B0604020202020204" pitchFamily="34" charset="0"/>
              </a:rPr>
              <a:t>struggled with university-level tasks designed to gauge their ability to perform cyber-attacks</a:t>
            </a:r>
            <a:r>
              <a:rPr lang="en-GB" sz="1600" b="1" i="0" u="none" strike="noStrike" dirty="0">
                <a:solidFill>
                  <a:srgbClr val="121212"/>
                </a:solidFill>
                <a:effectLst/>
                <a:highlight>
                  <a:srgbClr val="FFFF00"/>
                </a:highlight>
                <a:latin typeface="Arial" panose="020B0604020202020204" pitchFamily="34" charset="0"/>
                <a:cs typeface="Arial" panose="020B0604020202020204" pitchFamily="34" charset="0"/>
              </a:rPr>
              <a:t>.</a:t>
            </a:r>
            <a:r>
              <a:rPr lang="en-GB" sz="1600" b="0" i="0" u="none" strike="noStrike" dirty="0">
                <a:solidFill>
                  <a:srgbClr val="121212"/>
                </a:solidFill>
                <a:effectLst/>
                <a:latin typeface="Arial" panose="020B0604020202020204" pitchFamily="34" charset="0"/>
                <a:cs typeface="Arial" panose="020B0604020202020204" pitchFamily="34" charset="0"/>
              </a:rPr>
              <a:t> Tests on their capacity to act as agents – or carry out tasks without human oversight – found they struggled to plan and execute sequences of actions for complex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121212"/>
              </a:solidFill>
              <a:effectLst/>
              <a:latin typeface="GH Guardian Headline"/>
            </a:endParaRPr>
          </a:p>
        </p:txBody>
      </p:sp>
      <p:sp>
        <p:nvSpPr>
          <p:cNvPr id="4" name="Slide Number Placeholder 3"/>
          <p:cNvSpPr>
            <a:spLocks noGrp="1"/>
          </p:cNvSpPr>
          <p:nvPr>
            <p:ph type="sldNum" sz="quarter" idx="5"/>
          </p:nvPr>
        </p:nvSpPr>
        <p:spPr/>
        <p:txBody>
          <a:bodyPr/>
          <a:lstStyle/>
          <a:p>
            <a:fld id="{42AF300C-DFEE-C04C-888E-779A562FA6FF}" type="slidenum">
              <a:rPr lang="en-GB" smtClean="0"/>
              <a:t>12</a:t>
            </a:fld>
            <a:endParaRPr lang="en-GB" dirty="0"/>
          </a:p>
        </p:txBody>
      </p:sp>
    </p:spTree>
    <p:extLst>
      <p:ext uri="{BB962C8B-B14F-4D97-AF65-F5344CB8AC3E}">
        <p14:creationId xmlns:p14="http://schemas.microsoft.com/office/powerpoint/2010/main" val="191714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98DF7-4AF5-4B71-049B-A0538D9EA4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CEEC54A-70A6-9259-582B-4DC8BBFAF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AC87390-38BF-87FF-744E-2E7D7FD7E6F1}"/>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5" name="Footer Placeholder 4">
            <a:extLst>
              <a:ext uri="{FF2B5EF4-FFF2-40B4-BE49-F238E27FC236}">
                <a16:creationId xmlns:a16="http://schemas.microsoft.com/office/drawing/2014/main" id="{2AAA8891-A491-FCEB-8502-66DD45C08B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CE9847-8EFB-3314-44D4-4F8B737722AE}"/>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361523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4F8C-85BA-F04C-CBBA-350AAB622F7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AA75644-1AB1-1C4D-C5AC-3F1E0BB900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9D05A6-557C-708C-404C-340C42293442}"/>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5" name="Footer Placeholder 4">
            <a:extLst>
              <a:ext uri="{FF2B5EF4-FFF2-40B4-BE49-F238E27FC236}">
                <a16:creationId xmlns:a16="http://schemas.microsoft.com/office/drawing/2014/main" id="{457FCE1F-5109-35AC-712D-B61E932A58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A91101-BE1D-BBC2-9D14-AF0F5EA63CA2}"/>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258535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ABC25-341B-EA4A-65AB-35F79193BE1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796844-E432-8FA2-D6FA-DCE263DB75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F66B17-E739-E47C-8C98-F57E1189198E}"/>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5" name="Footer Placeholder 4">
            <a:extLst>
              <a:ext uri="{FF2B5EF4-FFF2-40B4-BE49-F238E27FC236}">
                <a16:creationId xmlns:a16="http://schemas.microsoft.com/office/drawing/2014/main" id="{4824238F-61BC-63BA-EA7F-0B80F47CFB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113F81-659E-D286-6C1A-2F0F77A9660C}"/>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217007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ONTENT ONE LINE HEADLINE">
    <p:bg>
      <p:bgPr>
        <a:solidFill>
          <a:schemeClr val="bg1"/>
        </a:solidFill>
        <a:effectLst/>
      </p:bgPr>
    </p:bg>
    <p:spTree>
      <p:nvGrpSpPr>
        <p:cNvPr id="1" name=""/>
        <p:cNvGrpSpPr/>
        <p:nvPr/>
      </p:nvGrpSpPr>
      <p:grpSpPr>
        <a:xfrm>
          <a:off x="0" y="0"/>
          <a:ext cx="0" cy="0"/>
          <a:chOff x="0" y="0"/>
          <a:chExt cx="0" cy="0"/>
        </a:xfrm>
      </p:grpSpPr>
      <p:sp>
        <p:nvSpPr>
          <p:cNvPr id="24" name="Text Placeholder 22">
            <a:extLst>
              <a:ext uri="{FF2B5EF4-FFF2-40B4-BE49-F238E27FC236}">
                <a16:creationId xmlns:a16="http://schemas.microsoft.com/office/drawing/2014/main" id="{199505A3-F42E-E247-B09A-77F4AF9E1FA4}"/>
              </a:ext>
            </a:extLst>
          </p:cNvPr>
          <p:cNvSpPr>
            <a:spLocks noGrp="1"/>
          </p:cNvSpPr>
          <p:nvPr>
            <p:ph type="body" sz="quarter" idx="12" hasCustomPrompt="1"/>
          </p:nvPr>
        </p:nvSpPr>
        <p:spPr>
          <a:xfrm>
            <a:off x="369573" y="2755902"/>
            <a:ext cx="9732433" cy="2505705"/>
          </a:xfrm>
        </p:spPr>
        <p:txBody>
          <a:bodyPr/>
          <a:lstStyle>
            <a:lvl1pPr marL="0" marR="0" indent="0" algn="l" defTabSz="121914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latin typeface="Arial" panose="020B0604020202020204" pitchFamily="34" charset="0"/>
                <a:cs typeface="Arial" panose="020B0604020202020204" pitchFamily="34" charset="0"/>
              </a:defRPr>
            </a:lvl1pPr>
          </a:lstStyle>
          <a:p>
            <a:pPr lvl="0"/>
            <a:r>
              <a:rPr lang="en-US" dirty="0"/>
              <a:t> Bullet points listed here Arial R 20pt</a:t>
            </a:r>
          </a:p>
          <a:p>
            <a:pPr lvl="0"/>
            <a:r>
              <a:rPr lang="en-US" dirty="0"/>
              <a:t> Bullet points here</a:t>
            </a:r>
          </a:p>
        </p:txBody>
      </p:sp>
      <p:sp>
        <p:nvSpPr>
          <p:cNvPr id="25" name="Text Placeholder 22">
            <a:extLst>
              <a:ext uri="{FF2B5EF4-FFF2-40B4-BE49-F238E27FC236}">
                <a16:creationId xmlns:a16="http://schemas.microsoft.com/office/drawing/2014/main" id="{C2F5E04C-47BC-984E-B3E3-DDAA872FBA75}"/>
              </a:ext>
            </a:extLst>
          </p:cNvPr>
          <p:cNvSpPr>
            <a:spLocks noGrp="1"/>
          </p:cNvSpPr>
          <p:nvPr>
            <p:ph type="body" sz="quarter" idx="13" hasCustomPrompt="1"/>
          </p:nvPr>
        </p:nvSpPr>
        <p:spPr>
          <a:xfrm>
            <a:off x="383119" y="1590889"/>
            <a:ext cx="10857653" cy="999131"/>
          </a:xfrm>
        </p:spPr>
        <p:txBody>
          <a:bodyPr/>
          <a:lstStyle>
            <a:lvl1pPr marL="0" marR="0" indent="0" algn="l" defTabSz="121914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b="0" i="0">
                <a:latin typeface="Arial" panose="020B0604020202020204" pitchFamily="34" charset="0"/>
                <a:cs typeface="Arial" panose="020B0604020202020204" pitchFamily="34" charset="0"/>
              </a:defRPr>
            </a:lvl1pPr>
          </a:lstStyle>
          <a:p>
            <a:pPr lvl="0"/>
            <a:r>
              <a:rPr lang="en-US" dirty="0"/>
              <a:t>Body copy here Arial R 20pt</a:t>
            </a:r>
          </a:p>
          <a:p>
            <a:pPr lvl="0"/>
            <a:r>
              <a:rPr lang="en-US" dirty="0"/>
              <a:t>Body copy here Arial R 20pt</a:t>
            </a:r>
          </a:p>
        </p:txBody>
      </p:sp>
      <p:sp>
        <p:nvSpPr>
          <p:cNvPr id="6" name="Text Placeholder 22">
            <a:extLst>
              <a:ext uri="{FF2B5EF4-FFF2-40B4-BE49-F238E27FC236}">
                <a16:creationId xmlns:a16="http://schemas.microsoft.com/office/drawing/2014/main" id="{D13922D8-4CA4-6D4B-BC13-A86DE5DAC025}"/>
              </a:ext>
            </a:extLst>
          </p:cNvPr>
          <p:cNvSpPr>
            <a:spLocks noGrp="1"/>
          </p:cNvSpPr>
          <p:nvPr>
            <p:ph type="body" sz="quarter" idx="14" hasCustomPrompt="1"/>
          </p:nvPr>
        </p:nvSpPr>
        <p:spPr>
          <a:xfrm>
            <a:off x="383119" y="329332"/>
            <a:ext cx="10857653" cy="999131"/>
          </a:xfrm>
        </p:spPr>
        <p:txBody>
          <a:bodyPr/>
          <a:lstStyle>
            <a:lvl1pPr marL="0" marR="0" indent="0" algn="l" defTabSz="121914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4000" b="1" i="0">
                <a:latin typeface="Arial Black" panose="020B0604020202020204" pitchFamily="34" charset="0"/>
                <a:cs typeface="Arial Black" panose="020B0604020202020204" pitchFamily="34" charset="0"/>
              </a:defRPr>
            </a:lvl1pPr>
          </a:lstStyle>
          <a:p>
            <a:pPr lvl="0"/>
            <a:r>
              <a:rPr lang="en-US" dirty="0"/>
              <a:t>HEADLINE HERE ARIAL BLACK 30pt</a:t>
            </a:r>
          </a:p>
        </p:txBody>
      </p:sp>
      <p:sp>
        <p:nvSpPr>
          <p:cNvPr id="2" name="TextBox 1">
            <a:extLst>
              <a:ext uri="{FF2B5EF4-FFF2-40B4-BE49-F238E27FC236}">
                <a16:creationId xmlns:a16="http://schemas.microsoft.com/office/drawing/2014/main" id="{744B0184-DACC-9F49-89F9-F06E2811932D}"/>
              </a:ext>
            </a:extLst>
          </p:cNvPr>
          <p:cNvSpPr txBox="1"/>
          <p:nvPr userDrawn="1"/>
        </p:nvSpPr>
        <p:spPr>
          <a:xfrm>
            <a:off x="6282267" y="5875867"/>
            <a:ext cx="0" cy="0"/>
          </a:xfrm>
          <a:prstGeom prst="rect">
            <a:avLst/>
          </a:prstGeom>
        </p:spPr>
        <p:txBody>
          <a:bodyPr vert="horz" wrap="none" lIns="0" tIns="0" rIns="0" bIns="0" rtlCol="0" anchor="t" anchorCtr="0">
            <a:noAutofit/>
          </a:bodyPr>
          <a:lstStyle/>
          <a:p>
            <a:pPr algn="l"/>
            <a:endParaRPr lang="en-US" sz="2400" b="0" i="0" dirty="0">
              <a:latin typeface="Arial" panose="020B0604020202020204" pitchFamily="34" charset="0"/>
            </a:endParaRPr>
          </a:p>
        </p:txBody>
      </p:sp>
    </p:spTree>
    <p:extLst>
      <p:ext uri="{BB962C8B-B14F-4D97-AF65-F5344CB8AC3E}">
        <p14:creationId xmlns:p14="http://schemas.microsoft.com/office/powerpoint/2010/main" val="35590276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81">
          <p15:clr>
            <a:srgbClr val="FBAE40"/>
          </p15:clr>
        </p15:guide>
        <p15:guide id="4" pos="5579">
          <p15:clr>
            <a:srgbClr val="FBAE40"/>
          </p15:clr>
        </p15:guide>
        <p15:guide id="5" orient="horz" pos="191">
          <p15:clr>
            <a:srgbClr val="FBAE40"/>
          </p15:clr>
        </p15:guide>
        <p15:guide id="6" orient="horz" pos="3049">
          <p15:clr>
            <a:srgbClr val="FBAE40"/>
          </p15:clr>
        </p15:guide>
        <p15:guide id="7" orient="horz" pos="985">
          <p15:clr>
            <a:srgbClr val="FBAE40"/>
          </p15:clr>
        </p15:guide>
        <p15:guide id="8" orient="horz" pos="1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467A-EF9D-8B3A-CFDF-522A0B7A9CF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ECBF3E-8D77-4E16-938A-BCE738799B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EB8B09-2502-6061-D3D2-91D857AFEBD9}"/>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5" name="Footer Placeholder 4">
            <a:extLst>
              <a:ext uri="{FF2B5EF4-FFF2-40B4-BE49-F238E27FC236}">
                <a16:creationId xmlns:a16="http://schemas.microsoft.com/office/drawing/2014/main" id="{86192B73-EC84-B1B2-7E7C-203661F08E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D6FAA6-AA84-6F08-2687-FF31C0990DF1}"/>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5383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3486-A4E9-CC15-1EB4-5DCD877AED6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99FDA7E-E096-8558-9A82-BC401DE0BF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9A93F1-F14C-5401-753D-61B9CE76783B}"/>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5" name="Footer Placeholder 4">
            <a:extLst>
              <a:ext uri="{FF2B5EF4-FFF2-40B4-BE49-F238E27FC236}">
                <a16:creationId xmlns:a16="http://schemas.microsoft.com/office/drawing/2014/main" id="{984310E1-1F68-4353-6A61-98CCA4F29F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DA4664-2DA5-A8DF-712A-F624B09AC423}"/>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331804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ACCC-EEBF-0DB0-E217-8745B4616F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0E3118-C9BB-FE47-4268-55D723D457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6D05DE7-44CA-4B80-DE5C-9ECCD9455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C0B88D2-D6ED-2209-2001-5471C9A9D6DC}"/>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6" name="Footer Placeholder 5">
            <a:extLst>
              <a:ext uri="{FF2B5EF4-FFF2-40B4-BE49-F238E27FC236}">
                <a16:creationId xmlns:a16="http://schemas.microsoft.com/office/drawing/2014/main" id="{25D8C35E-7182-2FE7-A857-55052EACA38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E4E2B02-43D4-2678-DB7A-6CB3BB234973}"/>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155830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2D2-7AA5-255A-7D34-47C1A29952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DD00480-6143-8C2F-BEA8-1B948BFEAB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1394C3-FA97-CB7D-2355-4B428E8803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EB06A92-95EC-D0F0-0A35-58CD21539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DA27B6-5559-22F3-34FF-596470626F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39DC4CD-8F34-9060-9E4A-E707DC3556BE}"/>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8" name="Footer Placeholder 7">
            <a:extLst>
              <a:ext uri="{FF2B5EF4-FFF2-40B4-BE49-F238E27FC236}">
                <a16:creationId xmlns:a16="http://schemas.microsoft.com/office/drawing/2014/main" id="{C13EA43A-98F7-D890-E0D6-4501E3A2818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E306E2D-A549-18B6-7AFF-7BD63BF9842C}"/>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126467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76BA-56CF-1C33-4B4A-AAA0BD38164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C36F12-85C3-4B6E-055C-92FB7858368D}"/>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4" name="Footer Placeholder 3">
            <a:extLst>
              <a:ext uri="{FF2B5EF4-FFF2-40B4-BE49-F238E27FC236}">
                <a16:creationId xmlns:a16="http://schemas.microsoft.com/office/drawing/2014/main" id="{3C3A2538-D9F2-C7C7-C182-FBD68DAF4E2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B8BAD5-50F8-4080-8F29-F59945DCCD89}"/>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294773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87C2B-5E01-C970-1E72-25356DB492AB}"/>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3" name="Footer Placeholder 2">
            <a:extLst>
              <a:ext uri="{FF2B5EF4-FFF2-40B4-BE49-F238E27FC236}">
                <a16:creationId xmlns:a16="http://schemas.microsoft.com/office/drawing/2014/main" id="{B06A9D0B-F9B5-7654-9207-1EFC5AFC931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A7B1E7D-8A82-1590-1C1B-ADAE9E0111FC}"/>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350820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D7FB-A5C5-0FAE-9AFF-B13879C101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259287B-3F0D-9C43-41D8-D044DD8B1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F13BDDB-45EE-5F61-FC78-89334F4A29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8C1FFD-4A97-F0A3-7823-245595F6A743}"/>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6" name="Footer Placeholder 5">
            <a:extLst>
              <a:ext uri="{FF2B5EF4-FFF2-40B4-BE49-F238E27FC236}">
                <a16:creationId xmlns:a16="http://schemas.microsoft.com/office/drawing/2014/main" id="{362CE8E3-1B69-DB5E-173F-1BA1FDAA9F5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86C6AE1-04D1-D9A7-B41B-96C118114E21}"/>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329079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F1D0-DC82-7EF0-4C0C-AE7A24B985E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85733F7-4CAC-9CA0-6C5C-9E7B8340C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10394B0-37BB-ABC1-4313-C9D228A4C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3D9238-BC09-C71F-9B8D-1ABE9B1CDE06}"/>
              </a:ext>
            </a:extLst>
          </p:cNvPr>
          <p:cNvSpPr>
            <a:spLocks noGrp="1"/>
          </p:cNvSpPr>
          <p:nvPr>
            <p:ph type="dt" sz="half" idx="10"/>
          </p:nvPr>
        </p:nvSpPr>
        <p:spPr/>
        <p:txBody>
          <a:bodyPr/>
          <a:lstStyle/>
          <a:p>
            <a:fld id="{63B69164-F68B-F643-943C-B0FAB276FA6D}" type="datetimeFigureOut">
              <a:rPr lang="en-GB" smtClean="0"/>
              <a:t>24/05/2024</a:t>
            </a:fld>
            <a:endParaRPr lang="en-GB" dirty="0"/>
          </a:p>
        </p:txBody>
      </p:sp>
      <p:sp>
        <p:nvSpPr>
          <p:cNvPr id="6" name="Footer Placeholder 5">
            <a:extLst>
              <a:ext uri="{FF2B5EF4-FFF2-40B4-BE49-F238E27FC236}">
                <a16:creationId xmlns:a16="http://schemas.microsoft.com/office/drawing/2014/main" id="{F18C3280-7563-E1A8-0349-36DA02D2A7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1C920DD-3C57-58DB-180F-08AB633510A9}"/>
              </a:ext>
            </a:extLst>
          </p:cNvPr>
          <p:cNvSpPr>
            <a:spLocks noGrp="1"/>
          </p:cNvSpPr>
          <p:nvPr>
            <p:ph type="sldNum" sz="quarter" idx="12"/>
          </p:nvPr>
        </p:nvSpPr>
        <p:spPr/>
        <p:txBody>
          <a:bodyPr/>
          <a:lstStyle/>
          <a:p>
            <a:fld id="{9EA0A127-4DB8-7649-A89B-78E338008CF6}" type="slidenum">
              <a:rPr lang="en-GB" smtClean="0"/>
              <a:t>‹#›</a:t>
            </a:fld>
            <a:endParaRPr lang="en-GB" dirty="0"/>
          </a:p>
        </p:txBody>
      </p:sp>
    </p:spTree>
    <p:extLst>
      <p:ext uri="{BB962C8B-B14F-4D97-AF65-F5344CB8AC3E}">
        <p14:creationId xmlns:p14="http://schemas.microsoft.com/office/powerpoint/2010/main" val="114840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CFE3B-ADFC-40E4-C359-2BD4E3AC8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CFC07A35-C2A2-A8DB-2EA2-FD25742BD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BFC975DC-4F21-480A-04DF-CB3766003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63B69164-F68B-F643-943C-B0FAB276FA6D}" type="datetimeFigureOut">
              <a:rPr lang="en-GB" smtClean="0"/>
              <a:pPr/>
              <a:t>24/05/2024</a:t>
            </a:fld>
            <a:endParaRPr lang="en-GB" dirty="0"/>
          </a:p>
        </p:txBody>
      </p:sp>
      <p:sp>
        <p:nvSpPr>
          <p:cNvPr id="5" name="Footer Placeholder 4">
            <a:extLst>
              <a:ext uri="{FF2B5EF4-FFF2-40B4-BE49-F238E27FC236}">
                <a16:creationId xmlns:a16="http://schemas.microsoft.com/office/drawing/2014/main" id="{F220578A-A779-DF04-C626-C93A0098A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C56434B0-1515-D6EF-BE8C-78F4A511A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EA0A127-4DB8-7649-A89B-78E338008CF6}" type="slidenum">
              <a:rPr lang="en-GB" smtClean="0"/>
              <a:pPr/>
              <a:t>‹#›</a:t>
            </a:fld>
            <a:endParaRPr lang="en-GB" dirty="0"/>
          </a:p>
        </p:txBody>
      </p:sp>
    </p:spTree>
    <p:extLst>
      <p:ext uri="{BB962C8B-B14F-4D97-AF65-F5344CB8AC3E}">
        <p14:creationId xmlns:p14="http://schemas.microsoft.com/office/powerpoint/2010/main" val="242679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illiegifford.com/en/uk/individual-investors/insights/ic-article/2023-q3-exposing-ai-s-costs-10037163/"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ture.com/articles/d41586-024-00478-x"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rxiv.org/abs/2304.03271"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ortune.com/2024/04/16/ai-chatgpt-sora-large-language-models-arm-chips-semiconductors-electricity/"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youtube.com/watch?v=i_oKIo9SKcI&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_oKIo9SKcI&amp;feature=youtu.be"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ncsc.gov.uk/blog-post/cyber-series-podcast" TargetMode="External"/><Relationship Id="rId4" Type="http://schemas.openxmlformats.org/officeDocument/2006/relationships/hyperlink" Target="https://www.ncsc.gov.uk/whitepaper/ransomware-extortion-and-the-cyber-crime-ecosyste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ncsc.gov.uk/collection/machine-learni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4BE5557-DA63-88D3-C0AD-EC22BA609B22}"/>
              </a:ext>
            </a:extLst>
          </p:cNvPr>
          <p:cNvGrpSpPr/>
          <p:nvPr/>
        </p:nvGrpSpPr>
        <p:grpSpPr>
          <a:xfrm>
            <a:off x="695461" y="703842"/>
            <a:ext cx="5522346" cy="4910001"/>
            <a:chOff x="323296" y="123227"/>
            <a:chExt cx="6240789" cy="5729136"/>
          </a:xfrm>
        </p:grpSpPr>
        <p:pic>
          <p:nvPicPr>
            <p:cNvPr id="13" name="Picture 12" descr="A picture containing mirror, pier glass, picture frame, cheval glass&#10;&#10;Description automatically generated">
              <a:extLst>
                <a:ext uri="{FF2B5EF4-FFF2-40B4-BE49-F238E27FC236}">
                  <a16:creationId xmlns:a16="http://schemas.microsoft.com/office/drawing/2014/main" id="{91178963-4407-7F87-E8A8-4F3F3EF8AEC2}"/>
                </a:ext>
              </a:extLst>
            </p:cNvPr>
            <p:cNvPicPr>
              <a:picLocks noChangeAspect="1"/>
            </p:cNvPicPr>
            <p:nvPr/>
          </p:nvPicPr>
          <p:blipFill>
            <a:blip r:embed="rId3"/>
            <a:stretch>
              <a:fillRect/>
            </a:stretch>
          </p:blipFill>
          <p:spPr>
            <a:xfrm>
              <a:off x="323296" y="123227"/>
              <a:ext cx="6240789" cy="5729136"/>
            </a:xfrm>
            <a:prstGeom prst="rect">
              <a:avLst/>
            </a:prstGeom>
          </p:spPr>
        </p:pic>
        <p:pic>
          <p:nvPicPr>
            <p:cNvPr id="14" name="Picture 13">
              <a:extLst>
                <a:ext uri="{FF2B5EF4-FFF2-40B4-BE49-F238E27FC236}">
                  <a16:creationId xmlns:a16="http://schemas.microsoft.com/office/drawing/2014/main" id="{C33D65B1-EBA1-44F4-4A5D-398A2405B845}"/>
                </a:ext>
              </a:extLst>
            </p:cNvPr>
            <p:cNvPicPr>
              <a:picLocks noChangeAspect="1"/>
            </p:cNvPicPr>
            <p:nvPr/>
          </p:nvPicPr>
          <p:blipFill>
            <a:blip r:embed="rId4"/>
            <a:stretch>
              <a:fillRect/>
            </a:stretch>
          </p:blipFill>
          <p:spPr>
            <a:xfrm>
              <a:off x="1186370" y="1249878"/>
              <a:ext cx="4703829" cy="3530763"/>
            </a:xfrm>
            <a:prstGeom prst="rect">
              <a:avLst/>
            </a:prstGeom>
          </p:spPr>
        </p:pic>
      </p:grpSp>
      <p:sp>
        <p:nvSpPr>
          <p:cNvPr id="4" name="Title 1">
            <a:extLst>
              <a:ext uri="{FF2B5EF4-FFF2-40B4-BE49-F238E27FC236}">
                <a16:creationId xmlns:a16="http://schemas.microsoft.com/office/drawing/2014/main" id="{E26FB11B-ED97-377B-2A48-23C72DA37208}"/>
              </a:ext>
            </a:extLst>
          </p:cNvPr>
          <p:cNvSpPr txBox="1">
            <a:spLocks/>
          </p:cNvSpPr>
          <p:nvPr/>
        </p:nvSpPr>
        <p:spPr>
          <a:xfrm>
            <a:off x="7452194" y="306106"/>
            <a:ext cx="295322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
        <p:nvSpPr>
          <p:cNvPr id="18" name="TextBox 17">
            <a:extLst>
              <a:ext uri="{FF2B5EF4-FFF2-40B4-BE49-F238E27FC236}">
                <a16:creationId xmlns:a16="http://schemas.microsoft.com/office/drawing/2014/main" id="{DD72B9B3-2186-FAA2-01C2-ED2101008D92}"/>
              </a:ext>
            </a:extLst>
          </p:cNvPr>
          <p:cNvSpPr txBox="1"/>
          <p:nvPr/>
        </p:nvSpPr>
        <p:spPr>
          <a:xfrm>
            <a:off x="6722554" y="6531174"/>
            <a:ext cx="5522346" cy="369332"/>
          </a:xfrm>
          <a:prstGeom prst="rect">
            <a:avLst/>
          </a:prstGeom>
          <a:noFill/>
        </p:spPr>
        <p:txBody>
          <a:bodyPr wrap="none" rtlCol="0">
            <a:spAutoFit/>
          </a:bodyPr>
          <a:lstStyle/>
          <a:p>
            <a:r>
              <a:rPr lang="en-US" b="1" dirty="0">
                <a:solidFill>
                  <a:srgbClr val="C00000"/>
                </a:solidFill>
              </a:rPr>
              <a:t>ALANATA</a:t>
            </a:r>
            <a:r>
              <a:rPr lang="en-US" b="1" dirty="0">
                <a:solidFill>
                  <a:schemeClr val="tx1">
                    <a:lumMod val="65000"/>
                    <a:lumOff val="35000"/>
                  </a:schemeClr>
                </a:solidFill>
              </a:rPr>
              <a:t> | Bratislava | </a:t>
            </a:r>
            <a:r>
              <a:rPr lang="en-US" b="1" dirty="0">
                <a:solidFill>
                  <a:srgbClr val="C00000"/>
                </a:solidFill>
              </a:rPr>
              <a:t>STEPHANIE</a:t>
            </a:r>
            <a:r>
              <a:rPr lang="en-US" b="1" dirty="0">
                <a:solidFill>
                  <a:schemeClr val="tx1">
                    <a:lumMod val="65000"/>
                    <a:lumOff val="35000"/>
                  </a:schemeClr>
                </a:solidFill>
              </a:rPr>
              <a:t> </a:t>
            </a:r>
            <a:r>
              <a:rPr lang="en-US" b="1" dirty="0">
                <a:solidFill>
                  <a:srgbClr val="C00000"/>
                </a:solidFill>
              </a:rPr>
              <a:t>HARE </a:t>
            </a:r>
            <a:r>
              <a:rPr lang="en-US" b="1" dirty="0">
                <a:solidFill>
                  <a:schemeClr val="tx1">
                    <a:lumMod val="65000"/>
                    <a:lumOff val="35000"/>
                  </a:schemeClr>
                </a:solidFill>
              </a:rPr>
              <a:t>| 28 May 2024</a:t>
            </a:r>
            <a:endParaRPr lang="en-US" b="1" dirty="0">
              <a:solidFill>
                <a:srgbClr val="C00000"/>
              </a:solidFill>
            </a:endParaRPr>
          </a:p>
        </p:txBody>
      </p:sp>
      <p:sp>
        <p:nvSpPr>
          <p:cNvPr id="7" name="TextBox 6">
            <a:extLst>
              <a:ext uri="{FF2B5EF4-FFF2-40B4-BE49-F238E27FC236}">
                <a16:creationId xmlns:a16="http://schemas.microsoft.com/office/drawing/2014/main" id="{0F52C951-C0A8-618E-1E99-D54B1996E94D}"/>
              </a:ext>
            </a:extLst>
          </p:cNvPr>
          <p:cNvSpPr txBox="1"/>
          <p:nvPr/>
        </p:nvSpPr>
        <p:spPr>
          <a:xfrm>
            <a:off x="6425175" y="1525254"/>
            <a:ext cx="5007266" cy="3170099"/>
          </a:xfrm>
          <a:prstGeom prst="rect">
            <a:avLst/>
          </a:prstGeom>
          <a:noFill/>
        </p:spPr>
        <p:txBody>
          <a:bodyPr wrap="square" rtlCol="0">
            <a:spAutoFit/>
          </a:bodyPr>
          <a:lstStyle/>
          <a:p>
            <a:pPr algn="ctr"/>
            <a:r>
              <a:rPr lang="en-US" sz="4000" dirty="0">
                <a:solidFill>
                  <a:srgbClr val="C00000"/>
                </a:solidFill>
                <a:latin typeface="Arial" panose="020B0604020202020204" pitchFamily="34" charset="0"/>
                <a:cs typeface="Arial" panose="020B0604020202020204" pitchFamily="34" charset="0"/>
              </a:rPr>
              <a:t>AI </a:t>
            </a:r>
          </a:p>
          <a:p>
            <a:pPr algn="ctr"/>
            <a:r>
              <a:rPr lang="en-US" sz="4000" dirty="0">
                <a:latin typeface="Arial" panose="020B0604020202020204" pitchFamily="34" charset="0"/>
                <a:cs typeface="Arial" panose="020B0604020202020204" pitchFamily="34" charset="0"/>
              </a:rPr>
              <a:t>+ </a:t>
            </a:r>
          </a:p>
          <a:p>
            <a:pPr algn="ctr"/>
            <a:r>
              <a:rPr lang="en-US" sz="4000" dirty="0">
                <a:latin typeface="Arial" panose="020B0604020202020204" pitchFamily="34" charset="0"/>
                <a:cs typeface="Arial" panose="020B0604020202020204" pitchFamily="34" charset="0"/>
              </a:rPr>
              <a:t>MAKING SENSE OF </a:t>
            </a:r>
            <a:r>
              <a:rPr lang="en-US" sz="4000" dirty="0">
                <a:solidFill>
                  <a:srgbClr val="C00000"/>
                </a:solidFill>
                <a:latin typeface="Arial" panose="020B0604020202020204" pitchFamily="34" charset="0"/>
                <a:cs typeface="Arial" panose="020B0604020202020204" pitchFamily="34" charset="0"/>
              </a:rPr>
              <a:t>EMERGING TECHNOLOGIES</a:t>
            </a:r>
          </a:p>
        </p:txBody>
      </p:sp>
    </p:spTree>
    <p:extLst>
      <p:ext uri="{BB962C8B-B14F-4D97-AF65-F5344CB8AC3E}">
        <p14:creationId xmlns:p14="http://schemas.microsoft.com/office/powerpoint/2010/main" val="211901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5DB9BD-D5F4-7EA7-C0B2-2B42153DA7EC}"/>
              </a:ext>
            </a:extLst>
          </p:cNvPr>
          <p:cNvSpPr txBox="1">
            <a:spLocks/>
          </p:cNvSpPr>
          <p:nvPr/>
        </p:nvSpPr>
        <p:spPr>
          <a:xfrm>
            <a:off x="644994" y="306106"/>
            <a:ext cx="295322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
        <p:nvSpPr>
          <p:cNvPr id="2" name="Rectangle 1">
            <a:extLst>
              <a:ext uri="{FF2B5EF4-FFF2-40B4-BE49-F238E27FC236}">
                <a16:creationId xmlns:a16="http://schemas.microsoft.com/office/drawing/2014/main" id="{7B9A687C-5BFD-63F1-D1DE-2D120A6768AD}"/>
              </a:ext>
            </a:extLst>
          </p:cNvPr>
          <p:cNvSpPr/>
          <p:nvPr/>
        </p:nvSpPr>
        <p:spPr>
          <a:xfrm>
            <a:off x="586152" y="2412975"/>
            <a:ext cx="6124892" cy="109024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4237BD3-5805-AFBC-3F66-B9CA6BB78CC1}"/>
              </a:ext>
            </a:extLst>
          </p:cNvPr>
          <p:cNvSpPr/>
          <p:nvPr/>
        </p:nvSpPr>
        <p:spPr>
          <a:xfrm>
            <a:off x="586156" y="1336826"/>
            <a:ext cx="3584400" cy="1090247"/>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95454D44-E93D-C493-7F07-44387834511C}"/>
              </a:ext>
            </a:extLst>
          </p:cNvPr>
          <p:cNvSpPr txBox="1">
            <a:spLocks/>
          </p:cNvSpPr>
          <p:nvPr/>
        </p:nvSpPr>
        <p:spPr>
          <a:xfrm>
            <a:off x="815167" y="1248386"/>
            <a:ext cx="5895876" cy="470566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latest</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research</a:t>
            </a:r>
          </a:p>
        </p:txBody>
      </p:sp>
    </p:spTree>
    <p:extLst>
      <p:ext uri="{BB962C8B-B14F-4D97-AF65-F5344CB8AC3E}">
        <p14:creationId xmlns:p14="http://schemas.microsoft.com/office/powerpoint/2010/main" val="219843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table&#10;&#10;Description automatically generated">
            <a:extLst>
              <a:ext uri="{FF2B5EF4-FFF2-40B4-BE49-F238E27FC236}">
                <a16:creationId xmlns:a16="http://schemas.microsoft.com/office/drawing/2014/main" id="{F8240C29-FA72-F120-AC52-D61E4B6E6BDB}"/>
              </a:ext>
            </a:extLst>
          </p:cNvPr>
          <p:cNvPicPr>
            <a:picLocks noChangeAspect="1"/>
          </p:cNvPicPr>
          <p:nvPr/>
        </p:nvPicPr>
        <p:blipFill>
          <a:blip r:embed="rId3"/>
          <a:stretch>
            <a:fillRect/>
          </a:stretch>
        </p:blipFill>
        <p:spPr>
          <a:xfrm>
            <a:off x="189571" y="102329"/>
            <a:ext cx="11589473" cy="6101156"/>
          </a:xfrm>
          <a:prstGeom prst="rect">
            <a:avLst/>
          </a:prstGeom>
        </p:spPr>
      </p:pic>
    </p:spTree>
    <p:extLst>
      <p:ext uri="{BB962C8B-B14F-4D97-AF65-F5344CB8AC3E}">
        <p14:creationId xmlns:p14="http://schemas.microsoft.com/office/powerpoint/2010/main" val="239582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graph&#10;&#10;Description automatically generated">
            <a:extLst>
              <a:ext uri="{FF2B5EF4-FFF2-40B4-BE49-F238E27FC236}">
                <a16:creationId xmlns:a16="http://schemas.microsoft.com/office/drawing/2014/main" id="{C432951A-4DCF-0DF5-3061-D2CB4E34F530}"/>
              </a:ext>
            </a:extLst>
          </p:cNvPr>
          <p:cNvPicPr>
            <a:picLocks noChangeAspect="1"/>
          </p:cNvPicPr>
          <p:nvPr/>
        </p:nvPicPr>
        <p:blipFill>
          <a:blip r:embed="rId3"/>
          <a:stretch>
            <a:fillRect/>
          </a:stretch>
        </p:blipFill>
        <p:spPr>
          <a:xfrm>
            <a:off x="334620" y="0"/>
            <a:ext cx="11356505" cy="5971495"/>
          </a:xfrm>
          <a:prstGeom prst="rect">
            <a:avLst/>
          </a:prstGeom>
        </p:spPr>
      </p:pic>
    </p:spTree>
    <p:extLst>
      <p:ext uri="{BB962C8B-B14F-4D97-AF65-F5344CB8AC3E}">
        <p14:creationId xmlns:p14="http://schemas.microsoft.com/office/powerpoint/2010/main" val="112061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5DB9BD-D5F4-7EA7-C0B2-2B42153DA7EC}"/>
              </a:ext>
            </a:extLst>
          </p:cNvPr>
          <p:cNvSpPr txBox="1">
            <a:spLocks/>
          </p:cNvSpPr>
          <p:nvPr/>
        </p:nvSpPr>
        <p:spPr>
          <a:xfrm>
            <a:off x="644994" y="306106"/>
            <a:ext cx="295322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
        <p:nvSpPr>
          <p:cNvPr id="2" name="Rectangle 1">
            <a:extLst>
              <a:ext uri="{FF2B5EF4-FFF2-40B4-BE49-F238E27FC236}">
                <a16:creationId xmlns:a16="http://schemas.microsoft.com/office/drawing/2014/main" id="{7B9A687C-5BFD-63F1-D1DE-2D120A6768AD}"/>
              </a:ext>
            </a:extLst>
          </p:cNvPr>
          <p:cNvSpPr/>
          <p:nvPr/>
        </p:nvSpPr>
        <p:spPr>
          <a:xfrm>
            <a:off x="586152" y="2412975"/>
            <a:ext cx="6124892" cy="109024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4237BD3-5805-AFBC-3F66-B9CA6BB78CC1}"/>
              </a:ext>
            </a:extLst>
          </p:cNvPr>
          <p:cNvSpPr/>
          <p:nvPr/>
        </p:nvSpPr>
        <p:spPr>
          <a:xfrm>
            <a:off x="586156" y="1336826"/>
            <a:ext cx="2145894" cy="1090247"/>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95454D44-E93D-C493-7F07-44387834511C}"/>
              </a:ext>
            </a:extLst>
          </p:cNvPr>
          <p:cNvSpPr txBox="1">
            <a:spLocks/>
          </p:cNvSpPr>
          <p:nvPr/>
        </p:nvSpPr>
        <p:spPr>
          <a:xfrm>
            <a:off x="815167" y="1248386"/>
            <a:ext cx="5895876" cy="470566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AI’s</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Dirty secret</a:t>
            </a:r>
          </a:p>
        </p:txBody>
      </p:sp>
    </p:spTree>
    <p:extLst>
      <p:ext uri="{BB962C8B-B14F-4D97-AF65-F5344CB8AC3E}">
        <p14:creationId xmlns:p14="http://schemas.microsoft.com/office/powerpoint/2010/main" val="131944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9975-12E6-B03A-CEBF-5347D3237364}"/>
            </a:ext>
          </a:extLst>
        </p:cNvPr>
        <p:cNvGrpSpPr/>
        <p:nvPr/>
      </p:nvGrpSpPr>
      <p:grpSpPr>
        <a:xfrm>
          <a:off x="0" y="0"/>
          <a:ext cx="0" cy="0"/>
          <a:chOff x="0" y="0"/>
          <a:chExt cx="0" cy="0"/>
        </a:xfrm>
      </p:grpSpPr>
      <p:sp>
        <p:nvSpPr>
          <p:cNvPr id="23" name="TextBox 22">
            <a:extLst>
              <a:ext uri="{FF2B5EF4-FFF2-40B4-BE49-F238E27FC236}">
                <a16:creationId xmlns:a16="http://schemas.microsoft.com/office/drawing/2014/main" id="{05647FB3-7BE3-B0BC-2B0E-2E92D8807376}"/>
              </a:ext>
            </a:extLst>
          </p:cNvPr>
          <p:cNvSpPr txBox="1"/>
          <p:nvPr/>
        </p:nvSpPr>
        <p:spPr>
          <a:xfrm>
            <a:off x="4572000" y="1563688"/>
            <a:ext cx="6844145" cy="4708981"/>
          </a:xfrm>
          <a:prstGeom prst="rect">
            <a:avLst/>
          </a:prstGeom>
          <a:noFill/>
        </p:spPr>
        <p:txBody>
          <a:bodyPr wrap="square" rtlCol="0">
            <a:spAutoFit/>
          </a:bodyPr>
          <a:lstStyle/>
          <a:p>
            <a:pPr algn="l" fontAlgn="base"/>
            <a:r>
              <a:rPr lang="en-GB" sz="2000" b="1" i="0" u="none" strike="noStrike" dirty="0">
                <a:solidFill>
                  <a:srgbClr val="C00000"/>
                </a:solidFill>
                <a:effectLst/>
                <a:latin typeface="Arial" panose="020B0604020202020204" pitchFamily="34" charset="0"/>
                <a:cs typeface="Arial" panose="020B0604020202020204" pitchFamily="34" charset="0"/>
              </a:rPr>
              <a:t>The question of the environmental cost of AI is the biggest secret in the industry right now. </a:t>
            </a:r>
            <a:endParaRPr lang="en-GB" sz="2000" b="1" dirty="0">
              <a:solidFill>
                <a:srgbClr val="C00000"/>
              </a:solidFill>
              <a:latin typeface="Arial" panose="020B0604020202020204" pitchFamily="34" charset="0"/>
              <a:cs typeface="Arial" panose="020B0604020202020204" pitchFamily="34" charset="0"/>
            </a:endParaRPr>
          </a:p>
          <a:p>
            <a:pPr algn="l" fontAlgn="base"/>
            <a:endParaRPr lang="en-GB" sz="2000" b="0" i="0" u="none" strike="noStrike" dirty="0">
              <a:solidFill>
                <a:srgbClr val="000000"/>
              </a:solidFill>
              <a:effectLst/>
              <a:latin typeface="Arial" panose="020B0604020202020204" pitchFamily="34" charset="0"/>
              <a:cs typeface="Arial" panose="020B0604020202020204" pitchFamily="34" charset="0"/>
            </a:endParaRPr>
          </a:p>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It’s incredibly difficult because it’s incredibly hard to find out very accurate numbers on exactly:</a:t>
            </a:r>
          </a:p>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 </a:t>
            </a:r>
          </a:p>
          <a:p>
            <a:pPr marL="409575" indent="-273050" algn="l" fontAlgn="base">
              <a:buFont typeface="Arial" panose="020B0604020202020204" pitchFamily="34" charset="0"/>
              <a:buChar char="•"/>
            </a:pPr>
            <a:r>
              <a:rPr lang="en-GB" sz="2000" b="0" i="0" u="none" strike="noStrike" dirty="0">
                <a:solidFill>
                  <a:srgbClr val="000000"/>
                </a:solidFill>
                <a:effectLst/>
                <a:latin typeface="Arial" panose="020B0604020202020204" pitchFamily="34" charset="0"/>
                <a:cs typeface="Arial" panose="020B0604020202020204" pitchFamily="34" charset="0"/>
              </a:rPr>
              <a:t>how much water is being used; and </a:t>
            </a:r>
          </a:p>
          <a:p>
            <a:pPr marL="409575" indent="-273050" algn="l" fontAlgn="base">
              <a:buFont typeface="Arial" panose="020B0604020202020204" pitchFamily="34" charset="0"/>
              <a:buChar char="•"/>
            </a:pPr>
            <a:r>
              <a:rPr lang="en-GB" sz="2000" b="0" i="0" u="none" strike="noStrike" dirty="0">
                <a:solidFill>
                  <a:srgbClr val="000000"/>
                </a:solidFill>
                <a:effectLst/>
                <a:latin typeface="Arial" panose="020B0604020202020204" pitchFamily="34" charset="0"/>
                <a:cs typeface="Arial" panose="020B0604020202020204" pitchFamily="34" charset="0"/>
              </a:rPr>
              <a:t>from where and exactly how much energy and from which sources are coming – from dirty sources of energy or clean sources of energy?</a:t>
            </a:r>
          </a:p>
          <a:p>
            <a:pPr algn="l" fontAlgn="base"/>
            <a:endParaRPr lang="en-GB" sz="2000" b="0" i="0" u="none" strike="noStrike" dirty="0">
              <a:solidFill>
                <a:srgbClr val="000000"/>
              </a:solidFill>
              <a:effectLst/>
              <a:latin typeface="Arial" panose="020B0604020202020204" pitchFamily="34" charset="0"/>
              <a:cs typeface="Arial" panose="020B0604020202020204" pitchFamily="34" charset="0"/>
            </a:endParaRPr>
          </a:p>
          <a:p>
            <a:pPr algn="l" fontAlgn="base"/>
            <a:r>
              <a:rPr lang="en-GB" sz="2000" b="0" i="0" u="none" strike="noStrike" dirty="0">
                <a:solidFill>
                  <a:srgbClr val="000000"/>
                </a:solidFill>
                <a:effectLst/>
                <a:latin typeface="Arial" panose="020B0604020202020204" pitchFamily="34" charset="0"/>
                <a:cs typeface="Arial" panose="020B0604020202020204" pitchFamily="34" charset="0"/>
              </a:rPr>
              <a:t>All along the pipeline – the hardware, the software, the energy, the water to cool the systems – we have </a:t>
            </a:r>
            <a:r>
              <a:rPr lang="en-GB" sz="2000" b="1" i="0" u="none" strike="noStrike" dirty="0">
                <a:solidFill>
                  <a:srgbClr val="C00000"/>
                </a:solidFill>
                <a:effectLst/>
                <a:latin typeface="Arial" panose="020B0604020202020204" pitchFamily="34" charset="0"/>
                <a:cs typeface="Arial" panose="020B0604020202020204" pitchFamily="34" charset="0"/>
              </a:rPr>
              <a:t>enormous environmental </a:t>
            </a:r>
            <a:r>
              <a:rPr lang="en-GB" sz="2000" b="1" i="0" u="sng" strike="noStrike" dirty="0">
                <a:solidFill>
                  <a:srgbClr val="C00000"/>
                </a:solidFill>
                <a:effectLst/>
                <a:latin typeface="Arial" panose="020B0604020202020204" pitchFamily="34" charset="0"/>
                <a:cs typeface="Arial" panose="020B0604020202020204" pitchFamily="34" charset="0"/>
              </a:rPr>
              <a:t>costs that are not being fully shared with the public</a:t>
            </a:r>
            <a:r>
              <a:rPr lang="en-GB" sz="2000" b="0" i="0" u="none" strike="noStrike" dirty="0">
                <a:solidFill>
                  <a:srgbClr val="000000"/>
                </a:solidFill>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Picture 3" descr="A person with red hair wearing a black shirt&#10;&#10;Description automatically generated">
            <a:extLst>
              <a:ext uri="{FF2B5EF4-FFF2-40B4-BE49-F238E27FC236}">
                <a16:creationId xmlns:a16="http://schemas.microsoft.com/office/drawing/2014/main" id="{FCC4BBC4-F274-9AB0-D7B3-1F574D7B9E6A}"/>
              </a:ext>
            </a:extLst>
          </p:cNvPr>
          <p:cNvPicPr>
            <a:picLocks noChangeAspect="1"/>
          </p:cNvPicPr>
          <p:nvPr/>
        </p:nvPicPr>
        <p:blipFill>
          <a:blip r:embed="rId2"/>
          <a:stretch>
            <a:fillRect/>
          </a:stretch>
        </p:blipFill>
        <p:spPr>
          <a:xfrm>
            <a:off x="163430" y="1499982"/>
            <a:ext cx="3892377" cy="3858035"/>
          </a:xfrm>
          <a:prstGeom prst="rect">
            <a:avLst/>
          </a:prstGeom>
        </p:spPr>
      </p:pic>
      <p:sp>
        <p:nvSpPr>
          <p:cNvPr id="5" name="TextBox 4">
            <a:extLst>
              <a:ext uri="{FF2B5EF4-FFF2-40B4-BE49-F238E27FC236}">
                <a16:creationId xmlns:a16="http://schemas.microsoft.com/office/drawing/2014/main" id="{874CEE2B-77EC-9A1A-30A5-A10C9C2A4106}"/>
              </a:ext>
            </a:extLst>
          </p:cNvPr>
          <p:cNvSpPr txBox="1"/>
          <p:nvPr/>
        </p:nvSpPr>
        <p:spPr>
          <a:xfrm>
            <a:off x="287339" y="5347854"/>
            <a:ext cx="3768468" cy="1384995"/>
          </a:xfrm>
          <a:prstGeom prst="rect">
            <a:avLst/>
          </a:prstGeom>
          <a:noFill/>
        </p:spPr>
        <p:txBody>
          <a:bodyPr wrap="square" rtlCol="0">
            <a:spAutoFit/>
          </a:bodyPr>
          <a:lstStyle/>
          <a:p>
            <a:r>
              <a:rPr lang="en-GB" sz="1200" u="sng" dirty="0">
                <a:latin typeface="Arial" panose="020B0604020202020204" pitchFamily="34" charset="0"/>
                <a:cs typeface="Arial" panose="020B0604020202020204" pitchFamily="34" charset="0"/>
                <a:hlinkClick r:id="rId3"/>
              </a:rPr>
              <a:t>Professor Kate Crawford</a:t>
            </a:r>
            <a:r>
              <a:rPr lang="en-GB" sz="1200" u="sng"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author of </a:t>
            </a:r>
            <a:r>
              <a:rPr lang="en-GB" sz="1200" i="1" dirty="0">
                <a:latin typeface="Arial" panose="020B0604020202020204" pitchFamily="34" charset="0"/>
                <a:cs typeface="Arial" panose="020B0604020202020204" pitchFamily="34" charset="0"/>
              </a:rPr>
              <a:t>Atlas of AI,</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contributor to </a:t>
            </a:r>
            <a:r>
              <a:rPr lang="en-GB" sz="1200" b="1" dirty="0">
                <a:solidFill>
                  <a:srgbClr val="C00000"/>
                </a:solidFill>
                <a:latin typeface="Arial" panose="020B0604020202020204" pitchFamily="34" charset="0"/>
                <a:cs typeface="Arial" panose="020B0604020202020204" pitchFamily="34" charset="0"/>
              </a:rPr>
              <a:t>Microsoft</a:t>
            </a:r>
            <a:r>
              <a:rPr lang="en-GB" sz="1200" dirty="0">
                <a:latin typeface="Arial" panose="020B0604020202020204" pitchFamily="34" charset="0"/>
                <a:cs typeface="Arial" panose="020B0604020202020204" pitchFamily="34" charset="0"/>
              </a:rPr>
              <a:t> Research (</a:t>
            </a:r>
            <a:r>
              <a:rPr lang="en-GB" sz="1200" dirty="0">
                <a:solidFill>
                  <a:srgbClr val="000000"/>
                </a:solidFill>
                <a:latin typeface="Arial" panose="020B0604020202020204" pitchFamily="34" charset="0"/>
                <a:cs typeface="Arial" panose="020B0604020202020204" pitchFamily="34" charset="0"/>
              </a:rPr>
              <a:t>i</a:t>
            </a:r>
            <a:r>
              <a:rPr lang="en-GB" sz="1200" i="0" strike="noStrike" dirty="0">
                <a:solidFill>
                  <a:srgbClr val="000000"/>
                </a:solidFill>
                <a:effectLst/>
                <a:latin typeface="Arial" panose="020B0604020202020204" pitchFamily="34" charset="0"/>
                <a:cs typeface="Arial" panose="020B0604020202020204" pitchFamily="34" charset="0"/>
              </a:rPr>
              <a:t>ts </a:t>
            </a:r>
            <a:r>
              <a:rPr lang="en-GB" sz="1200" b="0" i="0" u="none" strike="noStrike" dirty="0">
                <a:solidFill>
                  <a:srgbClr val="000000"/>
                </a:solidFill>
                <a:effectLst/>
                <a:latin typeface="Arial" panose="020B0604020202020204" pitchFamily="34" charset="0"/>
                <a:cs typeface="Arial" panose="020B0604020202020204" pitchFamily="34" charset="0"/>
              </a:rPr>
              <a:t>parent company has invested billions of dollars in </a:t>
            </a:r>
            <a:r>
              <a:rPr lang="en-GB" sz="1200" b="1" i="0" u="none" strike="noStrike" dirty="0">
                <a:solidFill>
                  <a:srgbClr val="C00000"/>
                </a:solidFill>
                <a:effectLst/>
                <a:latin typeface="Arial" panose="020B0604020202020204" pitchFamily="34" charset="0"/>
                <a:cs typeface="Arial" panose="020B0604020202020204" pitchFamily="34" charset="0"/>
              </a:rPr>
              <a:t>ChatGPT</a:t>
            </a:r>
            <a:r>
              <a:rPr lang="en-GB" sz="1200" b="0" i="0" u="none" strike="noStrike" dirty="0">
                <a:solidFill>
                  <a:srgbClr val="000000"/>
                </a:solidFill>
                <a:effectLst/>
                <a:latin typeface="Arial" panose="020B0604020202020204" pitchFamily="34" charset="0"/>
                <a:cs typeface="Arial" panose="020B0604020202020204" pitchFamily="34" charset="0"/>
              </a:rPr>
              <a:t>’s creator, </a:t>
            </a:r>
            <a:r>
              <a:rPr lang="en-GB" sz="1200" b="1" i="0" u="none" strike="noStrike" dirty="0">
                <a:solidFill>
                  <a:srgbClr val="C00000"/>
                </a:solidFill>
                <a:effectLst/>
                <a:latin typeface="Arial" panose="020B0604020202020204" pitchFamily="34" charset="0"/>
                <a:cs typeface="Arial" panose="020B0604020202020204" pitchFamily="34" charset="0"/>
              </a:rPr>
              <a:t>OpenAI</a:t>
            </a:r>
            <a:r>
              <a:rPr lang="en-GB" sz="1200" b="0" i="0" u="none" strike="noStrike" dirty="0">
                <a:solidFill>
                  <a:srgbClr val="000000"/>
                </a:solidFill>
                <a:effectLst/>
                <a:latin typeface="Arial" panose="020B0604020202020204" pitchFamily="34" charset="0"/>
                <a:cs typeface="Arial" panose="020B0604020202020204" pitchFamily="34" charset="0"/>
              </a:rPr>
              <a:t>, and is in the process of rolling out generative AI across its Microsoft 365 suite of apps.)</a:t>
            </a:r>
            <a:endParaRPr lang="en-US"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6DB2A8-FA71-E1E8-6B88-435C9F3A549B}"/>
              </a:ext>
            </a:extLst>
          </p:cNvPr>
          <p:cNvSpPr txBox="1"/>
          <p:nvPr/>
        </p:nvSpPr>
        <p:spPr>
          <a:xfrm>
            <a:off x="4522835" y="6616578"/>
            <a:ext cx="7710075" cy="307392"/>
          </a:xfrm>
          <a:prstGeom prst="rect">
            <a:avLst/>
          </a:prstGeom>
          <a:noFill/>
        </p:spPr>
        <p:txBody>
          <a:bodyPr wrap="square" rtlCol="0">
            <a:spAutoFit/>
          </a:bodyPr>
          <a:lstStyle/>
          <a:p>
            <a:pPr algn="r">
              <a:lnSpc>
                <a:spcPct val="130000"/>
              </a:lnSpc>
            </a:pPr>
            <a:r>
              <a:rPr lang="en-US" sz="1200" dirty="0">
                <a:solidFill>
                  <a:schemeClr val="bg1">
                    <a:lumMod val="50000"/>
                  </a:schemeClr>
                </a:solidFill>
                <a:latin typeface="Arial" panose="020B0604020202020204" pitchFamily="34" charset="0"/>
              </a:rPr>
              <a:t>SOURCE: </a:t>
            </a:r>
            <a:r>
              <a:rPr lang="en-GB" sz="1200" dirty="0">
                <a:solidFill>
                  <a:schemeClr val="bg1">
                    <a:lumMod val="50000"/>
                  </a:schemeClr>
                </a:solidFill>
                <a:latin typeface="Arial" panose="020B0604020202020204" pitchFamily="34" charset="0"/>
                <a:hlinkClick r:id="rId3"/>
              </a:rPr>
              <a:t>interview with Stephanie Hare, published 5 October 2023</a:t>
            </a:r>
            <a:endParaRPr lang="en-GB" sz="1200" dirty="0">
              <a:solidFill>
                <a:schemeClr val="bg1">
                  <a:lumMod val="50000"/>
                </a:schemeClr>
              </a:solidFill>
              <a:latin typeface="Arial" panose="020B0604020202020204" pitchFamily="34" charset="0"/>
            </a:endParaRPr>
          </a:p>
        </p:txBody>
      </p:sp>
      <p:sp>
        <p:nvSpPr>
          <p:cNvPr id="3" name="Title 1">
            <a:extLst>
              <a:ext uri="{FF2B5EF4-FFF2-40B4-BE49-F238E27FC236}">
                <a16:creationId xmlns:a16="http://schemas.microsoft.com/office/drawing/2014/main" id="{5ACA9382-BCCA-FE00-5DF4-F2DD8103C249}"/>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AI’s </a:t>
            </a:r>
            <a:r>
              <a:rPr lang="en-GB" sz="4000" b="1" dirty="0">
                <a:solidFill>
                  <a:srgbClr val="C00000"/>
                </a:solidFill>
                <a:latin typeface="Arial Black" panose="020B0604020202020204" pitchFamily="34" charset="0"/>
                <a:ea typeface="+mn-ea"/>
                <a:cs typeface="Arial Black" panose="020B0604020202020204" pitchFamily="34" charset="0"/>
              </a:rPr>
              <a:t>environmental costs</a:t>
            </a:r>
          </a:p>
        </p:txBody>
      </p:sp>
      <p:sp>
        <p:nvSpPr>
          <p:cNvPr id="6" name="TextBox 5">
            <a:extLst>
              <a:ext uri="{FF2B5EF4-FFF2-40B4-BE49-F238E27FC236}">
                <a16:creationId xmlns:a16="http://schemas.microsoft.com/office/drawing/2014/main" id="{AE8B0938-4B7E-B577-274D-5FA54977D4A9}"/>
              </a:ext>
            </a:extLst>
          </p:cNvPr>
          <p:cNvSpPr txBox="1"/>
          <p:nvPr/>
        </p:nvSpPr>
        <p:spPr>
          <a:xfrm>
            <a:off x="4003887" y="1241862"/>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7" name="TextBox 6">
            <a:extLst>
              <a:ext uri="{FF2B5EF4-FFF2-40B4-BE49-F238E27FC236}">
                <a16:creationId xmlns:a16="http://schemas.microsoft.com/office/drawing/2014/main" id="{CF3AEC77-E981-4070-2FA8-F8BF673C5719}"/>
              </a:ext>
            </a:extLst>
          </p:cNvPr>
          <p:cNvSpPr txBox="1"/>
          <p:nvPr/>
        </p:nvSpPr>
        <p:spPr>
          <a:xfrm>
            <a:off x="11252716" y="5457061"/>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Tree>
    <p:extLst>
      <p:ext uri="{BB962C8B-B14F-4D97-AF65-F5344CB8AC3E}">
        <p14:creationId xmlns:p14="http://schemas.microsoft.com/office/powerpoint/2010/main" val="59073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05B43E-A4D9-7886-2A53-3AD85CF4E11E}"/>
              </a:ext>
            </a:extLst>
          </p:cNvPr>
          <p:cNvSpPr txBox="1"/>
          <p:nvPr/>
        </p:nvSpPr>
        <p:spPr>
          <a:xfrm>
            <a:off x="6276634" y="1563688"/>
            <a:ext cx="5724110" cy="3744615"/>
          </a:xfrm>
          <a:prstGeom prst="rect">
            <a:avLst/>
          </a:prstGeom>
          <a:noFill/>
        </p:spPr>
        <p:txBody>
          <a:bodyPr wrap="square" rtlCol="0">
            <a:spAutoFit/>
          </a:bodyPr>
          <a:lstStyle/>
          <a:p>
            <a:pPr>
              <a:spcAft>
                <a:spcPts val="800"/>
              </a:spcAft>
              <a:buClr>
                <a:srgbClr val="C00000"/>
              </a:buClr>
              <a:buSzPct val="120000"/>
            </a:pPr>
            <a:r>
              <a:rPr lang="en-GB" sz="2800" dirty="0">
                <a:solidFill>
                  <a:srgbClr val="000000"/>
                </a:solidFill>
                <a:latin typeface="Arial" panose="020B0604020202020204" pitchFamily="34" charset="0"/>
                <a:cs typeface="Arial" panose="020B0604020202020204" pitchFamily="34" charset="0"/>
              </a:rPr>
              <a:t>It’s estimated that a search driven by generative AI uses </a:t>
            </a:r>
            <a:r>
              <a:rPr lang="en-GB" sz="2800" dirty="0">
                <a:solidFill>
                  <a:srgbClr val="C00000"/>
                </a:solidFill>
                <a:latin typeface="Arial" panose="020B0604020202020204" pitchFamily="34" charset="0"/>
                <a:cs typeface="Arial" panose="020B0604020202020204" pitchFamily="34" charset="0"/>
              </a:rPr>
              <a:t>four to five times </a:t>
            </a:r>
            <a:r>
              <a:rPr lang="en-GB" sz="2800" dirty="0">
                <a:solidFill>
                  <a:srgbClr val="000000"/>
                </a:solidFill>
                <a:latin typeface="Arial" panose="020B0604020202020204" pitchFamily="34" charset="0"/>
                <a:cs typeface="Arial" panose="020B0604020202020204" pitchFamily="34" charset="0"/>
              </a:rPr>
              <a:t>the energy of a conventional web search. </a:t>
            </a:r>
          </a:p>
          <a:p>
            <a:pPr>
              <a:spcAft>
                <a:spcPts val="800"/>
              </a:spcAft>
              <a:buClr>
                <a:srgbClr val="C00000"/>
              </a:buClr>
              <a:buSzPct val="120000"/>
            </a:pPr>
            <a:endParaRPr lang="en-GB" sz="2800" dirty="0">
              <a:solidFill>
                <a:srgbClr val="000000"/>
              </a:solidFill>
              <a:latin typeface="Arial" panose="020B0604020202020204" pitchFamily="34" charset="0"/>
              <a:cs typeface="Arial" panose="020B0604020202020204" pitchFamily="34" charset="0"/>
            </a:endParaRPr>
          </a:p>
          <a:p>
            <a:pPr>
              <a:spcAft>
                <a:spcPts val="800"/>
              </a:spcAft>
              <a:buClr>
                <a:srgbClr val="C00000"/>
              </a:buClr>
              <a:buSzPct val="120000"/>
            </a:pPr>
            <a:r>
              <a:rPr lang="en-GB" sz="2800" dirty="0">
                <a:solidFill>
                  <a:srgbClr val="000000"/>
                </a:solidFill>
                <a:latin typeface="Arial" panose="020B0604020202020204" pitchFamily="34" charset="0"/>
                <a:cs typeface="Arial" panose="020B0604020202020204" pitchFamily="34" charset="0"/>
              </a:rPr>
              <a:t>Within years, large AI systems are likely to need </a:t>
            </a:r>
            <a:r>
              <a:rPr lang="en-GB" sz="2800" dirty="0">
                <a:solidFill>
                  <a:srgbClr val="C00000"/>
                </a:solidFill>
                <a:latin typeface="Arial" panose="020B0604020202020204" pitchFamily="34" charset="0"/>
                <a:cs typeface="Arial" panose="020B0604020202020204" pitchFamily="34" charset="0"/>
              </a:rPr>
              <a:t>as much energy as entire nations</a:t>
            </a:r>
            <a:r>
              <a:rPr lang="en-GB" sz="2800" dirty="0">
                <a:solidFill>
                  <a:srgbClr val="000000"/>
                </a:solidFill>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B6C59148-43C4-1F9B-8597-0E0527DC5F83}"/>
              </a:ext>
            </a:extLst>
          </p:cNvPr>
          <p:cNvSpPr txBox="1">
            <a:spLocks/>
          </p:cNvSpPr>
          <p:nvPr/>
        </p:nvSpPr>
        <p:spPr>
          <a:xfrm>
            <a:off x="598743" y="1"/>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Generative AI’s </a:t>
            </a:r>
            <a:r>
              <a:rPr lang="en-GB" sz="4000" b="1" dirty="0">
                <a:solidFill>
                  <a:srgbClr val="C00000"/>
                </a:solidFill>
                <a:latin typeface="Arial Black" panose="020B0604020202020204" pitchFamily="34" charset="0"/>
                <a:ea typeface="+mn-ea"/>
                <a:cs typeface="Arial Black" panose="020B0604020202020204" pitchFamily="34" charset="0"/>
              </a:rPr>
              <a:t>Carbon</a:t>
            </a:r>
            <a:r>
              <a:rPr lang="en-GB" sz="4000" b="1" dirty="0">
                <a:solidFill>
                  <a:schemeClr val="tx1"/>
                </a:solidFill>
                <a:latin typeface="Arial Black" panose="020B0604020202020204" pitchFamily="34" charset="0"/>
                <a:ea typeface="+mn-ea"/>
                <a:cs typeface="Arial Black" panose="020B0604020202020204" pitchFamily="34" charset="0"/>
              </a:rPr>
              <a:t> </a:t>
            </a:r>
            <a:r>
              <a:rPr lang="en-GB" sz="4000" b="1" dirty="0">
                <a:solidFill>
                  <a:srgbClr val="C00000"/>
                </a:solidFill>
                <a:latin typeface="Arial Black" panose="020B0604020202020204" pitchFamily="34" charset="0"/>
                <a:ea typeface="+mn-ea"/>
                <a:cs typeface="Arial Black" panose="020B0604020202020204" pitchFamily="34" charset="0"/>
              </a:rPr>
              <a:t>Footprint</a:t>
            </a:r>
            <a:endParaRPr lang="en-GB" sz="4000" b="1" dirty="0">
              <a:solidFill>
                <a:schemeClr val="tx1"/>
              </a:solidFill>
              <a:latin typeface="Arial Black" panose="020B0604020202020204" pitchFamily="34" charset="0"/>
              <a:ea typeface="+mn-ea"/>
              <a:cs typeface="Arial Black" panose="020B0604020202020204" pitchFamily="34" charset="0"/>
            </a:endParaRPr>
          </a:p>
        </p:txBody>
      </p:sp>
      <p:pic>
        <p:nvPicPr>
          <p:cNvPr id="5" name="Picture 4" descr="A long hallway with glass walls&#10;&#10;Description automatically generated">
            <a:extLst>
              <a:ext uri="{FF2B5EF4-FFF2-40B4-BE49-F238E27FC236}">
                <a16:creationId xmlns:a16="http://schemas.microsoft.com/office/drawing/2014/main" id="{7802CA33-02DA-DD39-589E-1371308EA775}"/>
              </a:ext>
            </a:extLst>
          </p:cNvPr>
          <p:cNvPicPr>
            <a:picLocks noChangeAspect="1"/>
          </p:cNvPicPr>
          <p:nvPr/>
        </p:nvPicPr>
        <p:blipFill rotWithShape="1">
          <a:blip r:embed="rId2"/>
          <a:srcRect r="19393"/>
          <a:stretch/>
        </p:blipFill>
        <p:spPr>
          <a:xfrm>
            <a:off x="407485" y="1563688"/>
            <a:ext cx="5306291" cy="3659812"/>
          </a:xfrm>
          <a:prstGeom prst="rect">
            <a:avLst/>
          </a:prstGeom>
        </p:spPr>
      </p:pic>
      <p:sp>
        <p:nvSpPr>
          <p:cNvPr id="3" name="TextBox 2">
            <a:extLst>
              <a:ext uri="{FF2B5EF4-FFF2-40B4-BE49-F238E27FC236}">
                <a16:creationId xmlns:a16="http://schemas.microsoft.com/office/drawing/2014/main" id="{B6880A06-49FD-049A-48C5-CE9126B79519}"/>
              </a:ext>
            </a:extLst>
          </p:cNvPr>
          <p:cNvSpPr txBox="1"/>
          <p:nvPr/>
        </p:nvSpPr>
        <p:spPr>
          <a:xfrm>
            <a:off x="5713776" y="1314480"/>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4" name="TextBox 3">
            <a:extLst>
              <a:ext uri="{FF2B5EF4-FFF2-40B4-BE49-F238E27FC236}">
                <a16:creationId xmlns:a16="http://schemas.microsoft.com/office/drawing/2014/main" id="{6E1C16A8-57E9-29E4-13ED-59858CBA394E}"/>
              </a:ext>
            </a:extLst>
          </p:cNvPr>
          <p:cNvSpPr txBox="1"/>
          <p:nvPr/>
        </p:nvSpPr>
        <p:spPr>
          <a:xfrm>
            <a:off x="8582259" y="4492695"/>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7" name="TextBox 6">
            <a:extLst>
              <a:ext uri="{FF2B5EF4-FFF2-40B4-BE49-F238E27FC236}">
                <a16:creationId xmlns:a16="http://schemas.microsoft.com/office/drawing/2014/main" id="{77634A7F-AC9A-94A4-9745-AC66E89719EA}"/>
              </a:ext>
            </a:extLst>
          </p:cNvPr>
          <p:cNvSpPr txBox="1"/>
          <p:nvPr/>
        </p:nvSpPr>
        <p:spPr>
          <a:xfrm>
            <a:off x="6276634" y="5955654"/>
            <a:ext cx="5970494" cy="738664"/>
          </a:xfrm>
          <a:prstGeom prst="rect">
            <a:avLst/>
          </a:prstGeom>
          <a:noFill/>
        </p:spPr>
        <p:txBody>
          <a:bodyPr wrap="square" rtlCol="0">
            <a:spAutoFit/>
          </a:bodyPr>
          <a:lstStyle/>
          <a:p>
            <a:r>
              <a:rPr lang="en-GB" sz="1400" dirty="0">
                <a:solidFill>
                  <a:schemeClr val="bg1">
                    <a:lumMod val="50000"/>
                  </a:schemeClr>
                </a:solidFill>
                <a:latin typeface="Arial" panose="020B0604020202020204" pitchFamily="34" charset="0"/>
              </a:rPr>
              <a:t>Professor Kate Crawford,</a:t>
            </a:r>
          </a:p>
          <a:p>
            <a:r>
              <a:rPr lang="en-GB" sz="1400" dirty="0">
                <a:solidFill>
                  <a:schemeClr val="bg1">
                    <a:lumMod val="50000"/>
                  </a:schemeClr>
                </a:solidFill>
                <a:latin typeface="Arial" panose="020B0604020202020204" pitchFamily="34" charset="0"/>
              </a:rPr>
              <a:t> “</a:t>
            </a:r>
            <a:r>
              <a:rPr lang="en-GB" sz="1400" dirty="0">
                <a:solidFill>
                  <a:schemeClr val="bg1">
                    <a:lumMod val="50000"/>
                  </a:schemeClr>
                </a:solidFill>
                <a:latin typeface="Arial" panose="020B0604020202020204" pitchFamily="34" charset="0"/>
                <a:hlinkClick r:id="rId3"/>
              </a:rPr>
              <a:t>Generative AI’s environmental costs are soaring – and mostly secret</a:t>
            </a:r>
            <a:r>
              <a:rPr lang="en-GB" sz="1400" dirty="0">
                <a:solidFill>
                  <a:schemeClr val="bg1">
                    <a:lumMod val="50000"/>
                  </a:schemeClr>
                </a:solidFill>
                <a:latin typeface="Arial" panose="020B0604020202020204" pitchFamily="34" charset="0"/>
              </a:rPr>
              <a:t>”, </a:t>
            </a:r>
          </a:p>
          <a:p>
            <a:r>
              <a:rPr lang="en-GB" sz="1400" i="1" dirty="0">
                <a:solidFill>
                  <a:schemeClr val="bg1">
                    <a:lumMod val="50000"/>
                  </a:schemeClr>
                </a:solidFill>
                <a:latin typeface="Arial" panose="020B0604020202020204" pitchFamily="34" charset="0"/>
              </a:rPr>
              <a:t>Nature</a:t>
            </a:r>
            <a:r>
              <a:rPr lang="en-GB" sz="1400" dirty="0">
                <a:solidFill>
                  <a:schemeClr val="bg1">
                    <a:lumMod val="50000"/>
                  </a:schemeClr>
                </a:solidFill>
                <a:latin typeface="Arial" panose="020B0604020202020204" pitchFamily="34" charset="0"/>
              </a:rPr>
              <a:t>, 20 February 2024</a:t>
            </a:r>
          </a:p>
        </p:txBody>
      </p:sp>
    </p:spTree>
    <p:extLst>
      <p:ext uri="{BB962C8B-B14F-4D97-AF65-F5344CB8AC3E}">
        <p14:creationId xmlns:p14="http://schemas.microsoft.com/office/powerpoint/2010/main" val="244762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05B43E-A4D9-7886-2A53-3AD85CF4E11E}"/>
              </a:ext>
            </a:extLst>
          </p:cNvPr>
          <p:cNvSpPr txBox="1"/>
          <p:nvPr/>
        </p:nvSpPr>
        <p:spPr>
          <a:xfrm>
            <a:off x="6145065" y="1320819"/>
            <a:ext cx="5422172" cy="3890424"/>
          </a:xfrm>
          <a:prstGeom prst="rect">
            <a:avLst/>
          </a:prstGeom>
          <a:noFill/>
        </p:spPr>
        <p:txBody>
          <a:bodyPr wrap="square" rtlCol="0">
            <a:spAutoFit/>
          </a:bodyPr>
          <a:lstStyle/>
          <a:p>
            <a:pPr>
              <a:lnSpc>
                <a:spcPct val="150000"/>
              </a:lnSpc>
              <a:spcAft>
                <a:spcPts val="1200"/>
              </a:spcAft>
              <a:buClr>
                <a:srgbClr val="C00000"/>
              </a:buClr>
              <a:buSzPct val="120000"/>
            </a:pPr>
            <a:r>
              <a:rPr lang="en-US" sz="2800" dirty="0">
                <a:latin typeface="Arial" panose="020B0604020202020204" pitchFamily="34" charset="0"/>
                <a:cs typeface="Arial" panose="020B0604020202020204" pitchFamily="34" charset="0"/>
              </a:rPr>
              <a:t>GPT-3 needs to ‘drink’ a 500 ml bottle of water for a simple conversation of ~ 20-50 questions and answers, depending on when and where it is deployed.</a:t>
            </a:r>
          </a:p>
        </p:txBody>
      </p:sp>
      <p:sp>
        <p:nvSpPr>
          <p:cNvPr id="2" name="Title 1">
            <a:extLst>
              <a:ext uri="{FF2B5EF4-FFF2-40B4-BE49-F238E27FC236}">
                <a16:creationId xmlns:a16="http://schemas.microsoft.com/office/drawing/2014/main" id="{B6C59148-43C4-1F9B-8597-0E0527DC5F83}"/>
              </a:ext>
            </a:extLst>
          </p:cNvPr>
          <p:cNvSpPr txBox="1">
            <a:spLocks/>
          </p:cNvSpPr>
          <p:nvPr/>
        </p:nvSpPr>
        <p:spPr>
          <a:xfrm>
            <a:off x="598743" y="1"/>
            <a:ext cx="105156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Generative AI’s </a:t>
            </a:r>
            <a:r>
              <a:rPr lang="en-GB" sz="4000" b="1" dirty="0">
                <a:solidFill>
                  <a:srgbClr val="C00000"/>
                </a:solidFill>
                <a:latin typeface="Arial Black" panose="020B0604020202020204" pitchFamily="34" charset="0"/>
                <a:ea typeface="+mn-ea"/>
                <a:cs typeface="Arial Black" panose="020B0604020202020204" pitchFamily="34" charset="0"/>
              </a:rPr>
              <a:t>Water</a:t>
            </a:r>
            <a:r>
              <a:rPr lang="en-GB" sz="4000" b="1" dirty="0">
                <a:solidFill>
                  <a:schemeClr val="tx1"/>
                </a:solidFill>
                <a:latin typeface="Arial Black" panose="020B0604020202020204" pitchFamily="34" charset="0"/>
                <a:ea typeface="+mn-ea"/>
                <a:cs typeface="Arial Black" panose="020B0604020202020204" pitchFamily="34" charset="0"/>
              </a:rPr>
              <a:t> </a:t>
            </a:r>
            <a:r>
              <a:rPr lang="en-GB" sz="4000" b="1" dirty="0">
                <a:solidFill>
                  <a:srgbClr val="C00000"/>
                </a:solidFill>
                <a:latin typeface="Arial Black" panose="020B0604020202020204" pitchFamily="34" charset="0"/>
                <a:ea typeface="+mn-ea"/>
                <a:cs typeface="Arial Black" panose="020B0604020202020204" pitchFamily="34" charset="0"/>
              </a:rPr>
              <a:t>Footprint</a:t>
            </a:r>
            <a:endParaRPr lang="en-GB" sz="4000" b="1" dirty="0">
              <a:solidFill>
                <a:schemeClr val="tx1"/>
              </a:solidFill>
              <a:latin typeface="Arial Black" panose="020B0604020202020204" pitchFamily="34" charset="0"/>
              <a:ea typeface="+mn-ea"/>
              <a:cs typeface="Arial Black" panose="020B0604020202020204" pitchFamily="34" charset="0"/>
            </a:endParaRPr>
          </a:p>
        </p:txBody>
      </p:sp>
      <p:sp>
        <p:nvSpPr>
          <p:cNvPr id="6" name="TextBox 5">
            <a:extLst>
              <a:ext uri="{FF2B5EF4-FFF2-40B4-BE49-F238E27FC236}">
                <a16:creationId xmlns:a16="http://schemas.microsoft.com/office/drawing/2014/main" id="{2F38EFDE-4186-A704-4FC8-BC791F61DF60}"/>
              </a:ext>
            </a:extLst>
          </p:cNvPr>
          <p:cNvSpPr txBox="1"/>
          <p:nvPr/>
        </p:nvSpPr>
        <p:spPr>
          <a:xfrm>
            <a:off x="5601011" y="1251317"/>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7" name="TextBox 6">
            <a:extLst>
              <a:ext uri="{FF2B5EF4-FFF2-40B4-BE49-F238E27FC236}">
                <a16:creationId xmlns:a16="http://schemas.microsoft.com/office/drawing/2014/main" id="{BD495643-50CD-B820-5024-CD82551BC993}"/>
              </a:ext>
            </a:extLst>
          </p:cNvPr>
          <p:cNvSpPr txBox="1"/>
          <p:nvPr/>
        </p:nvSpPr>
        <p:spPr>
          <a:xfrm>
            <a:off x="8054378" y="4266208"/>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4" name="TextBox 3">
            <a:extLst>
              <a:ext uri="{FF2B5EF4-FFF2-40B4-BE49-F238E27FC236}">
                <a16:creationId xmlns:a16="http://schemas.microsoft.com/office/drawing/2014/main" id="{9DC233E8-3912-FD0B-DAF9-AAE3EFBC7582}"/>
              </a:ext>
            </a:extLst>
          </p:cNvPr>
          <p:cNvSpPr txBox="1"/>
          <p:nvPr/>
        </p:nvSpPr>
        <p:spPr>
          <a:xfrm>
            <a:off x="7720227" y="6396334"/>
            <a:ext cx="4469998" cy="461665"/>
          </a:xfrm>
          <a:prstGeom prst="rect">
            <a:avLst/>
          </a:prstGeom>
          <a:noFill/>
        </p:spPr>
        <p:txBody>
          <a:bodyPr wrap="square" rtlCol="0">
            <a:spAutoFit/>
          </a:bodyPr>
          <a:lstStyle/>
          <a:p>
            <a:r>
              <a:rPr lang="en-US" sz="1200" dirty="0"/>
              <a:t>SOURCE: </a:t>
            </a:r>
            <a:r>
              <a:rPr lang="en-US" sz="1200" u="sng" dirty="0">
                <a:solidFill>
                  <a:srgbClr val="C00000"/>
                </a:solidFill>
                <a:latin typeface="Arial" panose="020B0604020202020204" pitchFamily="34" charset="0"/>
                <a:cs typeface="Arial" panose="020B0604020202020204" pitchFamily="34" charset="0"/>
              </a:rPr>
              <a:t>(</a:t>
            </a:r>
            <a:r>
              <a:rPr lang="en-GB" sz="1200" u="sng"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Making AI Less “Thirsty”: Uncovering and Addressing the Secret Water Footprint of AI Models, </a:t>
            </a:r>
            <a:r>
              <a:rPr lang="en-US" sz="1200" dirty="0">
                <a:latin typeface="Arial" panose="020B0604020202020204" pitchFamily="34" charset="0"/>
                <a:cs typeface="Arial" panose="020B0604020202020204" pitchFamily="34" charset="0"/>
              </a:rPr>
              <a:t>6 April 2023</a:t>
            </a:r>
            <a:r>
              <a:rPr lang="en-US" sz="1200" dirty="0">
                <a:solidFill>
                  <a:srgbClr val="C00000"/>
                </a:solidFill>
                <a:latin typeface="Arial" panose="020B0604020202020204" pitchFamily="34" charset="0"/>
                <a:cs typeface="Arial" panose="020B0604020202020204" pitchFamily="34" charset="0"/>
              </a:rPr>
              <a:t>)</a:t>
            </a:r>
          </a:p>
        </p:txBody>
      </p:sp>
      <p:pic>
        <p:nvPicPr>
          <p:cNvPr id="5" name="Picture 4" descr="A water pouring out of a plastic bottle&#10;&#10;Description automatically generated">
            <a:extLst>
              <a:ext uri="{FF2B5EF4-FFF2-40B4-BE49-F238E27FC236}">
                <a16:creationId xmlns:a16="http://schemas.microsoft.com/office/drawing/2014/main" id="{286CF4EE-15DE-B665-53A2-1730E8946174}"/>
              </a:ext>
            </a:extLst>
          </p:cNvPr>
          <p:cNvPicPr>
            <a:picLocks noChangeAspect="1"/>
          </p:cNvPicPr>
          <p:nvPr/>
        </p:nvPicPr>
        <p:blipFill rotWithShape="1">
          <a:blip r:embed="rId3"/>
          <a:srcRect l="37609"/>
          <a:stretch/>
        </p:blipFill>
        <p:spPr>
          <a:xfrm>
            <a:off x="523705" y="1563688"/>
            <a:ext cx="4048295" cy="4333736"/>
          </a:xfrm>
          <a:prstGeom prst="rect">
            <a:avLst/>
          </a:prstGeom>
        </p:spPr>
      </p:pic>
    </p:spTree>
    <p:extLst>
      <p:ext uri="{BB962C8B-B14F-4D97-AF65-F5344CB8AC3E}">
        <p14:creationId xmlns:p14="http://schemas.microsoft.com/office/powerpoint/2010/main" val="329342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05B43E-A4D9-7886-2A53-3AD85CF4E11E}"/>
              </a:ext>
            </a:extLst>
          </p:cNvPr>
          <p:cNvSpPr txBox="1"/>
          <p:nvPr/>
        </p:nvSpPr>
        <p:spPr>
          <a:xfrm>
            <a:off x="6546601" y="1512489"/>
            <a:ext cx="5310172" cy="4401205"/>
          </a:xfrm>
          <a:prstGeom prst="rect">
            <a:avLst/>
          </a:prstGeom>
          <a:noFill/>
        </p:spPr>
        <p:txBody>
          <a:bodyPr wrap="square" rtlCol="0">
            <a:spAutoFit/>
          </a:bodyPr>
          <a:lstStyle/>
          <a:p>
            <a:pPr algn="l"/>
            <a:r>
              <a:rPr lang="en-GB" sz="2000" b="0" i="0" u="none" strike="noStrike" dirty="0">
                <a:solidFill>
                  <a:srgbClr val="111111"/>
                </a:solidFill>
                <a:effectLst/>
                <a:latin typeface="Arial" panose="020B0604020202020204" pitchFamily="34" charset="0"/>
                <a:cs typeface="Arial" panose="020B0604020202020204" pitchFamily="34" charset="0"/>
              </a:rPr>
              <a:t>Data centres, where most AI models are trained, currently account for 2% of global electricity consumption, according to Ami Badani, Chief Marketing Officer of Ar</a:t>
            </a:r>
            <a:r>
              <a:rPr lang="en-GB" sz="2000" dirty="0">
                <a:solidFill>
                  <a:srgbClr val="111111"/>
                </a:solidFill>
                <a:latin typeface="Arial" panose="020B0604020202020204" pitchFamily="34" charset="0"/>
                <a:cs typeface="Arial" panose="020B0604020202020204" pitchFamily="34" charset="0"/>
              </a:rPr>
              <a:t>m Holdings</a:t>
            </a:r>
            <a:r>
              <a:rPr lang="en-GB" sz="2000" b="0" i="0" u="none" strike="noStrike" dirty="0">
                <a:solidFill>
                  <a:srgbClr val="111111"/>
                </a:solidFill>
                <a:effectLst/>
                <a:latin typeface="Arial" panose="020B0604020202020204" pitchFamily="34" charset="0"/>
                <a:cs typeface="Arial" panose="020B0604020202020204" pitchFamily="34" charset="0"/>
              </a:rPr>
              <a:t>. </a:t>
            </a:r>
          </a:p>
          <a:p>
            <a:pPr algn="l"/>
            <a:endParaRPr lang="en-GB" sz="2000" dirty="0">
              <a:solidFill>
                <a:srgbClr val="111111"/>
              </a:solidFill>
              <a:latin typeface="Arial" panose="020B0604020202020204" pitchFamily="34" charset="0"/>
              <a:cs typeface="Arial" panose="020B0604020202020204" pitchFamily="34" charset="0"/>
            </a:endParaRPr>
          </a:p>
          <a:p>
            <a:pPr algn="l"/>
            <a:r>
              <a:rPr lang="en-GB" sz="2000" b="0" i="0" u="none" strike="noStrike" dirty="0">
                <a:solidFill>
                  <a:srgbClr val="111111"/>
                </a:solidFill>
                <a:effectLst/>
                <a:latin typeface="Arial" panose="020B0604020202020204" pitchFamily="34" charset="0"/>
                <a:cs typeface="Arial" panose="020B0604020202020204" pitchFamily="34" charset="0"/>
              </a:rPr>
              <a:t>But with generative AI expected to go mainstream, she predicts it could end up devouring </a:t>
            </a:r>
            <a:r>
              <a:rPr lang="en-GB" sz="2000" b="1" i="0" u="none" strike="noStrike" dirty="0">
                <a:solidFill>
                  <a:srgbClr val="C00000"/>
                </a:solidFill>
                <a:effectLst/>
                <a:latin typeface="Arial" panose="020B0604020202020204" pitchFamily="34" charset="0"/>
                <a:cs typeface="Arial" panose="020B0604020202020204" pitchFamily="34" charset="0"/>
              </a:rPr>
              <a:t>a quarter of all power in the United States in 2030</a:t>
            </a:r>
            <a:r>
              <a:rPr lang="en-GB" sz="2000" b="0" i="0" u="none" strike="noStrike" dirty="0">
                <a:solidFill>
                  <a:srgbClr val="C00000"/>
                </a:solidFill>
                <a:effectLst/>
                <a:latin typeface="Arial" panose="020B0604020202020204" pitchFamily="34" charset="0"/>
                <a:cs typeface="Arial" panose="020B0604020202020204" pitchFamily="34" charset="0"/>
              </a:rPr>
              <a:t>.</a:t>
            </a:r>
          </a:p>
          <a:p>
            <a:pPr algn="l"/>
            <a:endParaRPr lang="en-GB" sz="2000" b="0" i="0" u="none" strike="noStrike" dirty="0">
              <a:solidFill>
                <a:srgbClr val="111111"/>
              </a:solidFill>
              <a:effectLst/>
              <a:latin typeface="Arial" panose="020B0604020202020204" pitchFamily="34" charset="0"/>
              <a:cs typeface="Arial" panose="020B0604020202020204" pitchFamily="34" charset="0"/>
            </a:endParaRPr>
          </a:p>
          <a:p>
            <a:pPr algn="l"/>
            <a:r>
              <a:rPr lang="en-GB" sz="2000" b="0" i="0" u="none" strike="noStrike" dirty="0">
                <a:solidFill>
                  <a:srgbClr val="111111"/>
                </a:solidFill>
                <a:effectLst/>
                <a:latin typeface="Arial" panose="020B0604020202020204" pitchFamily="34" charset="0"/>
                <a:cs typeface="Arial" panose="020B0604020202020204" pitchFamily="34" charset="0"/>
              </a:rPr>
              <a:t>The solution to this conundrum, she argues,  is to develop </a:t>
            </a:r>
            <a:r>
              <a:rPr lang="en-GB" sz="2000" b="0" i="0" u="none" strike="noStrike" dirty="0">
                <a:solidFill>
                  <a:srgbClr val="C00000"/>
                </a:solidFill>
                <a:effectLst/>
                <a:latin typeface="Arial" panose="020B0604020202020204" pitchFamily="34" charset="0"/>
                <a:cs typeface="Arial" panose="020B0604020202020204" pitchFamily="34" charset="0"/>
              </a:rPr>
              <a:t>semiconductor chips that are optimized to run on a minimum of energy</a:t>
            </a:r>
            <a:r>
              <a:rPr lang="en-GB" sz="2000" b="0" i="0" u="none" strike="noStrike" dirty="0">
                <a:solidFill>
                  <a:srgbClr val="111111"/>
                </a:solidFill>
                <a:effectLst/>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B6C59148-43C4-1F9B-8597-0E0527DC5F83}"/>
              </a:ext>
            </a:extLst>
          </p:cNvPr>
          <p:cNvSpPr txBox="1">
            <a:spLocks/>
          </p:cNvSpPr>
          <p:nvPr/>
        </p:nvSpPr>
        <p:spPr>
          <a:xfrm>
            <a:off x="287338" y="1"/>
            <a:ext cx="119046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3200" b="1" dirty="0">
                <a:solidFill>
                  <a:srgbClr val="C00000"/>
                </a:solidFill>
                <a:latin typeface="Arial Black" panose="020B0604020202020204" pitchFamily="34" charset="0"/>
                <a:ea typeface="+mn-ea"/>
                <a:cs typeface="Arial Black" panose="020B0604020202020204" pitchFamily="34" charset="0"/>
              </a:rPr>
              <a:t>Ai</a:t>
            </a:r>
            <a:r>
              <a:rPr lang="en-GB" sz="3200" b="1" dirty="0">
                <a:solidFill>
                  <a:schemeClr val="tx1"/>
                </a:solidFill>
                <a:latin typeface="Arial Black" panose="020B0604020202020204" pitchFamily="34" charset="0"/>
                <a:ea typeface="+mn-ea"/>
                <a:cs typeface="Arial Black" panose="020B0604020202020204" pitchFamily="34" charset="0"/>
              </a:rPr>
              <a:t> </a:t>
            </a:r>
            <a:r>
              <a:rPr lang="en-GB" sz="3200" b="1" dirty="0">
                <a:solidFill>
                  <a:schemeClr val="tx1"/>
                </a:solidFill>
                <a:latin typeface="Arial Black" panose="020B0604020202020204" pitchFamily="34" charset="0"/>
                <a:ea typeface="+mn-ea"/>
                <a:cs typeface="Arial Black" panose="020B0604020202020204" pitchFamily="34" charset="0"/>
                <a:sym typeface="Wingdings" pitchFamily="2" charset="2"/>
              </a:rPr>
              <a:t> huge </a:t>
            </a:r>
            <a:r>
              <a:rPr lang="en-GB" sz="3200" b="1" dirty="0">
                <a:solidFill>
                  <a:srgbClr val="C00000"/>
                </a:solidFill>
                <a:latin typeface="Arial Black" panose="020B0604020202020204" pitchFamily="34" charset="0"/>
                <a:ea typeface="+mn-ea"/>
                <a:cs typeface="Arial Black" panose="020B0604020202020204" pitchFamily="34" charset="0"/>
                <a:sym typeface="Wingdings" pitchFamily="2" charset="2"/>
              </a:rPr>
              <a:t>electricity</a:t>
            </a:r>
            <a:r>
              <a:rPr lang="en-GB" sz="3200" b="1" dirty="0">
                <a:solidFill>
                  <a:schemeClr val="tx1"/>
                </a:solidFill>
                <a:latin typeface="Arial Black" panose="020B0604020202020204" pitchFamily="34" charset="0"/>
                <a:ea typeface="+mn-ea"/>
                <a:cs typeface="Arial Black" panose="020B0604020202020204" pitchFamily="34" charset="0"/>
                <a:sym typeface="Wingdings" pitchFamily="2" charset="2"/>
              </a:rPr>
              <a:t>  new </a:t>
            </a:r>
            <a:r>
              <a:rPr lang="en-GB" sz="3200" b="1" dirty="0">
                <a:solidFill>
                  <a:srgbClr val="C00000"/>
                </a:solidFill>
                <a:latin typeface="Arial Black" panose="020B0604020202020204" pitchFamily="34" charset="0"/>
                <a:ea typeface="+mn-ea"/>
                <a:cs typeface="Arial Black" panose="020B0604020202020204" pitchFamily="34" charset="0"/>
                <a:sym typeface="Wingdings" pitchFamily="2" charset="2"/>
              </a:rPr>
              <a:t>chips</a:t>
            </a:r>
            <a:endParaRPr lang="en-GB" sz="3200" b="1" dirty="0">
              <a:solidFill>
                <a:srgbClr val="C00000"/>
              </a:solidFill>
              <a:latin typeface="Arial Black" panose="020B0604020202020204" pitchFamily="34" charset="0"/>
              <a:ea typeface="+mn-ea"/>
              <a:cs typeface="Arial Black" panose="020B0604020202020204" pitchFamily="34" charset="0"/>
            </a:endParaRPr>
          </a:p>
        </p:txBody>
      </p:sp>
      <p:sp>
        <p:nvSpPr>
          <p:cNvPr id="4" name="TextBox 3">
            <a:extLst>
              <a:ext uri="{FF2B5EF4-FFF2-40B4-BE49-F238E27FC236}">
                <a16:creationId xmlns:a16="http://schemas.microsoft.com/office/drawing/2014/main" id="{853F7078-61E6-CCEB-1E7E-79D1E81FE802}"/>
              </a:ext>
            </a:extLst>
          </p:cNvPr>
          <p:cNvSpPr txBox="1"/>
          <p:nvPr/>
        </p:nvSpPr>
        <p:spPr>
          <a:xfrm>
            <a:off x="287338" y="5740232"/>
            <a:ext cx="5358063"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SOURCE</a:t>
            </a:r>
            <a:r>
              <a:rPr lang="en-US" sz="1200" dirty="0">
                <a:solidFill>
                  <a:schemeClr val="tx1">
                    <a:lumMod val="50000"/>
                    <a:lumOff val="50000"/>
                  </a:schemeClr>
                </a:solidFill>
                <a:latin typeface="Arial" panose="020B0604020202020204" pitchFamily="34" charset="0"/>
                <a:cs typeface="Arial" panose="020B0604020202020204" pitchFamily="34" charset="0"/>
              </a:rPr>
              <a:t>: </a:t>
            </a:r>
            <a:r>
              <a:rPr lang="en-GB" sz="1200" i="0" u="none" strike="noStrike" dirty="0">
                <a:solidFill>
                  <a:srgbClr val="111111"/>
                </a:solidFill>
                <a:effectLst/>
                <a:latin typeface="Arial" panose="020B0604020202020204" pitchFamily="34" charset="0"/>
                <a:cs typeface="Arial" panose="020B0604020202020204" pitchFamily="34" charset="0"/>
              </a:rPr>
              <a:t>Christiaan </a:t>
            </a:r>
            <a:r>
              <a:rPr lang="en-GB" sz="1200" i="0" u="none" strike="noStrike" dirty="0" err="1">
                <a:solidFill>
                  <a:srgbClr val="111111"/>
                </a:solidFill>
                <a:effectLst/>
                <a:latin typeface="Arial" panose="020B0604020202020204" pitchFamily="34" charset="0"/>
                <a:cs typeface="Arial" panose="020B0604020202020204" pitchFamily="34" charset="0"/>
              </a:rPr>
              <a:t>Hetzner</a:t>
            </a:r>
            <a:r>
              <a:rPr lang="en-GB" sz="1200" i="0" u="none" strike="noStrike" dirty="0">
                <a:solidFill>
                  <a:srgbClr val="111111"/>
                </a:solidFill>
                <a:effectLst/>
                <a:latin typeface="Arial" panose="020B0604020202020204" pitchFamily="34" charset="0"/>
                <a:cs typeface="Arial" panose="020B0604020202020204" pitchFamily="34" charset="0"/>
              </a:rPr>
              <a:t>, “</a:t>
            </a:r>
            <a:r>
              <a:rPr lang="en-GB" sz="1200" i="0" u="none" strike="noStrike" dirty="0">
                <a:solidFill>
                  <a:srgbClr val="111111"/>
                </a:solidFill>
                <a:effectLst/>
                <a:latin typeface="Arial" panose="020B0604020202020204" pitchFamily="34" charset="0"/>
                <a:cs typeface="Arial" panose="020B0604020202020204" pitchFamily="34" charset="0"/>
                <a:hlinkClick r:id="rId2"/>
              </a:rPr>
              <a:t>AI could gobble up a quarter of all electricity in the U.S. by 2030 if it doesn’t break its energy addiction</a:t>
            </a:r>
            <a:r>
              <a:rPr lang="en-GB" sz="1200" i="0" u="none" strike="noStrike" dirty="0">
                <a:solidFill>
                  <a:srgbClr val="111111"/>
                </a:solidFill>
                <a:effectLst/>
                <a:latin typeface="Arial" panose="020B0604020202020204" pitchFamily="34" charset="0"/>
                <a:cs typeface="Arial" panose="020B0604020202020204" pitchFamily="34" charset="0"/>
              </a:rPr>
              <a:t>, says Arm Holdings exec”, </a:t>
            </a:r>
            <a:r>
              <a:rPr lang="en-GB" sz="1200" i="1" u="none" strike="noStrike" dirty="0">
                <a:solidFill>
                  <a:srgbClr val="111111"/>
                </a:solidFill>
                <a:effectLst/>
                <a:latin typeface="Arial" panose="020B0604020202020204" pitchFamily="34" charset="0"/>
                <a:cs typeface="Arial" panose="020B0604020202020204" pitchFamily="34" charset="0"/>
              </a:rPr>
              <a:t>Fortune</a:t>
            </a:r>
            <a:r>
              <a:rPr lang="en-GB" sz="1200" u="none" strike="noStrike" dirty="0">
                <a:solidFill>
                  <a:srgbClr val="111111"/>
                </a:solidFill>
                <a:effectLst/>
                <a:latin typeface="Arial" panose="020B0604020202020204" pitchFamily="34" charset="0"/>
                <a:cs typeface="Arial" panose="020B0604020202020204" pitchFamily="34" charset="0"/>
              </a:rPr>
              <a:t>, 16 April 2024</a:t>
            </a:r>
            <a:endParaRPr lang="en-GB" sz="1200" i="0" u="none" strike="noStrike" dirty="0">
              <a:solidFill>
                <a:srgbClr val="111111"/>
              </a:solidFill>
              <a:effectLst/>
              <a:latin typeface="Arial" panose="020B0604020202020204" pitchFamily="34" charset="0"/>
              <a:cs typeface="Arial" panose="020B0604020202020204" pitchFamily="34" charset="0"/>
            </a:endParaRPr>
          </a:p>
        </p:txBody>
      </p:sp>
      <p:pic>
        <p:nvPicPr>
          <p:cNvPr id="8" name="Picture 7" descr="A person standing in front of a colorful wall&#10;&#10;Description automatically generated">
            <a:extLst>
              <a:ext uri="{FF2B5EF4-FFF2-40B4-BE49-F238E27FC236}">
                <a16:creationId xmlns:a16="http://schemas.microsoft.com/office/drawing/2014/main" id="{680C14C7-CFFF-04A6-F730-71B125135C44}"/>
              </a:ext>
            </a:extLst>
          </p:cNvPr>
          <p:cNvPicPr>
            <a:picLocks noChangeAspect="1"/>
          </p:cNvPicPr>
          <p:nvPr/>
        </p:nvPicPr>
        <p:blipFill>
          <a:blip r:embed="rId3"/>
          <a:stretch>
            <a:fillRect/>
          </a:stretch>
        </p:blipFill>
        <p:spPr>
          <a:xfrm>
            <a:off x="335228" y="1512489"/>
            <a:ext cx="5537418" cy="4040818"/>
          </a:xfrm>
          <a:prstGeom prst="rect">
            <a:avLst/>
          </a:prstGeom>
        </p:spPr>
      </p:pic>
      <p:sp>
        <p:nvSpPr>
          <p:cNvPr id="3" name="TextBox 2">
            <a:extLst>
              <a:ext uri="{FF2B5EF4-FFF2-40B4-BE49-F238E27FC236}">
                <a16:creationId xmlns:a16="http://schemas.microsoft.com/office/drawing/2014/main" id="{910FD018-3FB9-A48F-F01D-C4833F3D5488}"/>
              </a:ext>
            </a:extLst>
          </p:cNvPr>
          <p:cNvSpPr txBox="1"/>
          <p:nvPr/>
        </p:nvSpPr>
        <p:spPr>
          <a:xfrm>
            <a:off x="6094091" y="1086074"/>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5" name="TextBox 4">
            <a:extLst>
              <a:ext uri="{FF2B5EF4-FFF2-40B4-BE49-F238E27FC236}">
                <a16:creationId xmlns:a16="http://schemas.microsoft.com/office/drawing/2014/main" id="{130E6403-0B50-4512-D1EB-36EEDAB0416D}"/>
              </a:ext>
            </a:extLst>
          </p:cNvPr>
          <p:cNvSpPr txBox="1"/>
          <p:nvPr/>
        </p:nvSpPr>
        <p:spPr>
          <a:xfrm>
            <a:off x="11225040" y="5226783"/>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Tree>
    <p:extLst>
      <p:ext uri="{BB962C8B-B14F-4D97-AF65-F5344CB8AC3E}">
        <p14:creationId xmlns:p14="http://schemas.microsoft.com/office/powerpoint/2010/main" val="418448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05B43E-A4D9-7886-2A53-3AD85CF4E11E}"/>
              </a:ext>
            </a:extLst>
          </p:cNvPr>
          <p:cNvSpPr txBox="1"/>
          <p:nvPr/>
        </p:nvSpPr>
        <p:spPr>
          <a:xfrm>
            <a:off x="5160864" y="1325564"/>
            <a:ext cx="6405978" cy="4708981"/>
          </a:xfrm>
          <a:prstGeom prst="rect">
            <a:avLst/>
          </a:prstGeom>
          <a:noFill/>
        </p:spPr>
        <p:txBody>
          <a:bodyPr wrap="square" rtlCol="0">
            <a:spAutoFit/>
          </a:bodyPr>
          <a:lstStyle/>
          <a:p>
            <a:pPr algn="l" rtl="0"/>
            <a:r>
              <a:rPr lang="en-GB" sz="2000" b="1" i="0" u="none" strike="noStrike" dirty="0">
                <a:solidFill>
                  <a:srgbClr val="C00000"/>
                </a:solidFill>
                <a:effectLst/>
                <a:latin typeface="Arial" panose="020B0604020202020204" pitchFamily="34" charset="0"/>
                <a:cs typeface="Arial" panose="020B0604020202020204" pitchFamily="34" charset="0"/>
              </a:rPr>
              <a:t>AI is really slipping through the cracks when it comes to accounting for energy and carbon </a:t>
            </a:r>
            <a:r>
              <a:rPr lang="en-GB" sz="2000" b="0" i="0" u="none" strike="noStrike" dirty="0">
                <a:solidFill>
                  <a:srgbClr val="222222"/>
                </a:solidFill>
                <a:effectLst/>
                <a:latin typeface="Arial" panose="020B0604020202020204" pitchFamily="34" charset="0"/>
                <a:cs typeface="Arial" panose="020B0604020202020204" pitchFamily="34" charset="0"/>
              </a:rPr>
              <a:t>because its often companies in one country using cloud compute in another country. </a:t>
            </a:r>
          </a:p>
          <a:p>
            <a:pPr algn="l" rtl="0"/>
            <a:endParaRPr lang="en-GB" sz="2000" dirty="0">
              <a:solidFill>
                <a:srgbClr val="222222"/>
              </a:solidFill>
              <a:latin typeface="Arial" panose="020B0604020202020204" pitchFamily="34" charset="0"/>
              <a:cs typeface="Arial" panose="020B0604020202020204" pitchFamily="34" charset="0"/>
            </a:endParaRPr>
          </a:p>
          <a:p>
            <a:pPr algn="l" rtl="0"/>
            <a:r>
              <a:rPr lang="en-GB" sz="2000" b="0" i="0" u="none" strike="noStrike" dirty="0">
                <a:solidFill>
                  <a:srgbClr val="222222"/>
                </a:solidFill>
                <a:effectLst/>
                <a:latin typeface="Arial" panose="020B0604020202020204" pitchFamily="34" charset="0"/>
                <a:cs typeface="Arial" panose="020B0604020202020204" pitchFamily="34" charset="0"/>
              </a:rPr>
              <a:t>And often, for example, every time I talk to a cloud provider, they’re like, “</a:t>
            </a:r>
            <a:r>
              <a:rPr lang="en-GB" sz="2000" b="1" i="0" u="none" strike="noStrike" dirty="0">
                <a:solidFill>
                  <a:srgbClr val="C00000"/>
                </a:solidFill>
                <a:effectLst/>
                <a:latin typeface="Arial" panose="020B0604020202020204" pitchFamily="34" charset="0"/>
                <a:cs typeface="Arial" panose="020B0604020202020204" pitchFamily="34" charset="0"/>
              </a:rPr>
              <a:t>We don’t know what’s running in our centres</a:t>
            </a:r>
            <a:r>
              <a:rPr lang="en-GB" sz="2000" b="0" i="0" u="none" strike="noStrike" dirty="0">
                <a:solidFill>
                  <a:srgbClr val="222222"/>
                </a:solidFill>
                <a:effectLst/>
                <a:latin typeface="Arial" panose="020B0604020202020204" pitchFamily="34" charset="0"/>
                <a:cs typeface="Arial" panose="020B0604020202020204" pitchFamily="34" charset="0"/>
              </a:rPr>
              <a:t>, it could be streaming, it could be AI.’ So, it’s really hard for them to account for this energy usage. </a:t>
            </a:r>
          </a:p>
          <a:p>
            <a:pPr algn="l" rtl="0"/>
            <a:endParaRPr lang="en-GB" sz="2000" dirty="0">
              <a:solidFill>
                <a:srgbClr val="222222"/>
              </a:solidFill>
              <a:latin typeface="Arial" panose="020B0604020202020204" pitchFamily="34" charset="0"/>
              <a:cs typeface="Arial" panose="020B0604020202020204" pitchFamily="34" charset="0"/>
            </a:endParaRPr>
          </a:p>
          <a:p>
            <a:pPr algn="l" rtl="0"/>
            <a:r>
              <a:rPr lang="en-GB" sz="2000" dirty="0">
                <a:solidFill>
                  <a:srgbClr val="222222"/>
                </a:solidFill>
                <a:latin typeface="Arial" panose="020B0604020202020204" pitchFamily="34" charset="0"/>
                <a:cs typeface="Arial" panose="020B0604020202020204" pitchFamily="34" charset="0"/>
              </a:rPr>
              <a:t>E</a:t>
            </a:r>
            <a:r>
              <a:rPr lang="en-GB" sz="2000" b="0" i="0" u="none" strike="noStrike" dirty="0">
                <a:solidFill>
                  <a:srgbClr val="222222"/>
                </a:solidFill>
                <a:effectLst/>
                <a:latin typeface="Arial" panose="020B0604020202020204" pitchFamily="34" charset="0"/>
                <a:cs typeface="Arial" panose="020B0604020202020204" pitchFamily="34" charset="0"/>
              </a:rPr>
              <a:t>very time I’m like, “OK, give me a number,” they’re like, “</a:t>
            </a:r>
            <a:r>
              <a:rPr lang="en-GB" sz="2000" b="1" i="0" u="none" strike="noStrike" dirty="0">
                <a:solidFill>
                  <a:srgbClr val="C00000"/>
                </a:solidFill>
                <a:effectLst/>
                <a:latin typeface="Arial" panose="020B0604020202020204" pitchFamily="34" charset="0"/>
                <a:cs typeface="Arial" panose="020B0604020202020204" pitchFamily="34" charset="0"/>
              </a:rPr>
              <a:t>We don’t have a number</a:t>
            </a:r>
            <a:r>
              <a:rPr lang="en-GB" sz="2000" b="0" i="0" u="none" strike="noStrike" dirty="0">
                <a:solidFill>
                  <a:srgbClr val="222222"/>
                </a:solidFill>
                <a:effectLst/>
                <a:latin typeface="Arial" panose="020B0604020202020204" pitchFamily="34" charset="0"/>
                <a:cs typeface="Arial" panose="020B0604020202020204" pitchFamily="34" charset="0"/>
              </a:rPr>
              <a:t>.” </a:t>
            </a:r>
          </a:p>
          <a:p>
            <a:pPr algn="l" rtl="0"/>
            <a:endParaRPr lang="en-GB" sz="2000" dirty="0">
              <a:solidFill>
                <a:srgbClr val="222222"/>
              </a:solidFill>
              <a:latin typeface="Arial" panose="020B0604020202020204" pitchFamily="34" charset="0"/>
              <a:cs typeface="Arial" panose="020B0604020202020204" pitchFamily="34" charset="0"/>
            </a:endParaRPr>
          </a:p>
          <a:p>
            <a:pPr algn="l" rtl="0"/>
            <a:r>
              <a:rPr lang="en-GB" sz="2000" b="1" i="0" u="none" strike="noStrike" dirty="0">
                <a:solidFill>
                  <a:srgbClr val="C00000"/>
                </a:solidFill>
                <a:effectLst/>
                <a:latin typeface="Arial" panose="020B0604020202020204" pitchFamily="34" charset="0"/>
                <a:cs typeface="Arial" panose="020B0604020202020204" pitchFamily="34" charset="0"/>
              </a:rPr>
              <a:t>It’s currently not being accounted for</a:t>
            </a:r>
            <a:r>
              <a:rPr lang="en-GB" sz="2000" b="0" i="0" u="none" strike="noStrike" dirty="0">
                <a:solidFill>
                  <a:srgbClr val="222222"/>
                </a:solidFill>
                <a:effectLst/>
                <a:latin typeface="Arial" panose="020B0604020202020204" pitchFamily="34" charset="0"/>
                <a:cs typeface="Arial" panose="020B0604020202020204" pitchFamily="34" charset="0"/>
              </a:rPr>
              <a:t>, let’s say.</a:t>
            </a:r>
          </a:p>
        </p:txBody>
      </p:sp>
      <p:sp>
        <p:nvSpPr>
          <p:cNvPr id="2" name="Title 1">
            <a:extLst>
              <a:ext uri="{FF2B5EF4-FFF2-40B4-BE49-F238E27FC236}">
                <a16:creationId xmlns:a16="http://schemas.microsoft.com/office/drawing/2014/main" id="{B6C59148-43C4-1F9B-8597-0E0527DC5F83}"/>
              </a:ext>
            </a:extLst>
          </p:cNvPr>
          <p:cNvSpPr txBox="1">
            <a:spLocks/>
          </p:cNvSpPr>
          <p:nvPr/>
        </p:nvSpPr>
        <p:spPr>
          <a:xfrm>
            <a:off x="287338" y="1"/>
            <a:ext cx="11904661"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rgbClr val="C00000"/>
                </a:solidFill>
                <a:latin typeface="Arial Black" panose="020B0604020202020204" pitchFamily="34" charset="0"/>
                <a:ea typeface="+mn-ea"/>
                <a:cs typeface="Arial Black" panose="020B0604020202020204" pitchFamily="34" charset="0"/>
              </a:rPr>
              <a:t>Accountability</a:t>
            </a:r>
            <a:r>
              <a:rPr lang="en-GB" sz="4000" b="1" dirty="0">
                <a:solidFill>
                  <a:schemeClr val="tx1"/>
                </a:solidFill>
                <a:latin typeface="Arial Black" panose="020B0604020202020204" pitchFamily="34" charset="0"/>
                <a:ea typeface="+mn-ea"/>
                <a:cs typeface="Arial Black" panose="020B0604020202020204" pitchFamily="34" charset="0"/>
              </a:rPr>
              <a:t> requires </a:t>
            </a:r>
            <a:r>
              <a:rPr lang="en-GB" sz="4000" b="1" dirty="0">
                <a:solidFill>
                  <a:srgbClr val="C00000"/>
                </a:solidFill>
                <a:latin typeface="Arial Black" panose="020B0604020202020204" pitchFamily="34" charset="0"/>
                <a:ea typeface="+mn-ea"/>
                <a:cs typeface="Arial Black" panose="020B0604020202020204" pitchFamily="34" charset="0"/>
              </a:rPr>
              <a:t>accounting</a:t>
            </a:r>
          </a:p>
        </p:txBody>
      </p:sp>
      <p:pic>
        <p:nvPicPr>
          <p:cNvPr id="8" name="Picture 7" descr="A person in a red jacket&#10;&#10;Description automatically generated">
            <a:extLst>
              <a:ext uri="{FF2B5EF4-FFF2-40B4-BE49-F238E27FC236}">
                <a16:creationId xmlns:a16="http://schemas.microsoft.com/office/drawing/2014/main" id="{83772D49-8060-2E7B-8180-A2AD5DE50B3D}"/>
              </a:ext>
            </a:extLst>
          </p:cNvPr>
          <p:cNvPicPr>
            <a:picLocks noChangeAspect="1"/>
          </p:cNvPicPr>
          <p:nvPr/>
        </p:nvPicPr>
        <p:blipFill>
          <a:blip r:embed="rId3"/>
          <a:stretch>
            <a:fillRect/>
          </a:stretch>
        </p:blipFill>
        <p:spPr>
          <a:xfrm>
            <a:off x="625158" y="1376063"/>
            <a:ext cx="3946842" cy="4105873"/>
          </a:xfrm>
          <a:prstGeom prst="rect">
            <a:avLst/>
          </a:prstGeom>
        </p:spPr>
      </p:pic>
      <p:sp>
        <p:nvSpPr>
          <p:cNvPr id="3" name="TextBox 2">
            <a:extLst>
              <a:ext uri="{FF2B5EF4-FFF2-40B4-BE49-F238E27FC236}">
                <a16:creationId xmlns:a16="http://schemas.microsoft.com/office/drawing/2014/main" id="{F25BD064-A16D-BDDE-7F56-1A2BD97756E0}"/>
              </a:ext>
            </a:extLst>
          </p:cNvPr>
          <p:cNvSpPr txBox="1"/>
          <p:nvPr/>
        </p:nvSpPr>
        <p:spPr>
          <a:xfrm>
            <a:off x="546410" y="5532435"/>
            <a:ext cx="3946843" cy="461665"/>
          </a:xfrm>
          <a:prstGeom prst="rect">
            <a:avLst/>
          </a:prstGeom>
          <a:noFill/>
        </p:spPr>
        <p:txBody>
          <a:bodyPr wrap="square" rtlCol="0">
            <a:spAutoFit/>
          </a:bodyPr>
          <a:lstStyle/>
          <a:p>
            <a:pPr algn="l" rtl="0"/>
            <a:r>
              <a:rPr lang="en-GB" sz="1200" b="1" i="0" u="none" strike="noStrike" dirty="0">
                <a:solidFill>
                  <a:srgbClr val="C00000"/>
                </a:solidFill>
                <a:effectLst/>
                <a:latin typeface="Arial" panose="020B0604020202020204" pitchFamily="34" charset="0"/>
                <a:cs typeface="Arial" panose="020B0604020202020204" pitchFamily="34" charset="0"/>
              </a:rPr>
              <a:t>Dr Sasha </a:t>
            </a:r>
            <a:r>
              <a:rPr lang="en-GB" sz="1200" b="1" i="0" u="none" strike="noStrike" dirty="0" err="1">
                <a:solidFill>
                  <a:srgbClr val="C00000"/>
                </a:solidFill>
                <a:effectLst/>
                <a:latin typeface="Arial" panose="020B0604020202020204" pitchFamily="34" charset="0"/>
                <a:cs typeface="Arial" panose="020B0604020202020204" pitchFamily="34" charset="0"/>
              </a:rPr>
              <a:t>Luccioni</a:t>
            </a:r>
            <a:r>
              <a:rPr lang="en-GB" sz="1200" dirty="0">
                <a:solidFill>
                  <a:srgbClr val="222222"/>
                </a:solidFill>
                <a:latin typeface="Arial" panose="020B0604020202020204" pitchFamily="34" charset="0"/>
                <a:cs typeface="Arial" panose="020B0604020202020204" pitchFamily="34" charset="0"/>
              </a:rPr>
              <a:t>, AI and Climate Lead @ Hugging Face, </a:t>
            </a:r>
            <a:r>
              <a:rPr lang="en-GB" sz="1200" dirty="0">
                <a:solidFill>
                  <a:srgbClr val="111111"/>
                </a:solidFill>
                <a:latin typeface="Arial" panose="020B0604020202020204" pitchFamily="34" charset="0"/>
                <a:cs typeface="Arial" panose="020B0604020202020204" pitchFamily="34" charset="0"/>
              </a:rPr>
              <a:t>BBC Television, “</a:t>
            </a:r>
            <a:r>
              <a:rPr lang="en-GB" sz="1200" dirty="0">
                <a:solidFill>
                  <a:srgbClr val="111111"/>
                </a:solidFill>
                <a:latin typeface="Arial" panose="020B0604020202020204" pitchFamily="34" charset="0"/>
                <a:cs typeface="Arial" panose="020B0604020202020204" pitchFamily="34" charset="0"/>
                <a:hlinkClick r:id="rId4"/>
              </a:rPr>
              <a:t>AI: Decoded</a:t>
            </a:r>
            <a:r>
              <a:rPr lang="en-GB" sz="1200" dirty="0">
                <a:solidFill>
                  <a:srgbClr val="111111"/>
                </a:solidFill>
                <a:latin typeface="Arial" panose="020B0604020202020204" pitchFamily="34" charset="0"/>
                <a:cs typeface="Arial" panose="020B0604020202020204" pitchFamily="34" charset="0"/>
              </a:rPr>
              <a:t>”, 9 May 2024</a:t>
            </a:r>
          </a:p>
        </p:txBody>
      </p:sp>
      <p:sp>
        <p:nvSpPr>
          <p:cNvPr id="4" name="TextBox 3">
            <a:extLst>
              <a:ext uri="{FF2B5EF4-FFF2-40B4-BE49-F238E27FC236}">
                <a16:creationId xmlns:a16="http://schemas.microsoft.com/office/drawing/2014/main" id="{560793D8-2687-41EA-3490-41F88D750FAE}"/>
              </a:ext>
            </a:extLst>
          </p:cNvPr>
          <p:cNvSpPr txBox="1"/>
          <p:nvPr/>
        </p:nvSpPr>
        <p:spPr>
          <a:xfrm>
            <a:off x="4672359" y="940534"/>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5" name="TextBox 4">
            <a:extLst>
              <a:ext uri="{FF2B5EF4-FFF2-40B4-BE49-F238E27FC236}">
                <a16:creationId xmlns:a16="http://schemas.microsoft.com/office/drawing/2014/main" id="{CF3A4FC2-CAF9-4BEE-7D75-6D73BF384825}"/>
              </a:ext>
            </a:extLst>
          </p:cNvPr>
          <p:cNvSpPr txBox="1"/>
          <p:nvPr/>
        </p:nvSpPr>
        <p:spPr>
          <a:xfrm>
            <a:off x="10796463" y="5178492"/>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Tree>
    <p:extLst>
      <p:ext uri="{BB962C8B-B14F-4D97-AF65-F5344CB8AC3E}">
        <p14:creationId xmlns:p14="http://schemas.microsoft.com/office/powerpoint/2010/main" val="1494995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05B43E-A4D9-7886-2A53-3AD85CF4E11E}"/>
              </a:ext>
            </a:extLst>
          </p:cNvPr>
          <p:cNvSpPr txBox="1"/>
          <p:nvPr/>
        </p:nvSpPr>
        <p:spPr>
          <a:xfrm>
            <a:off x="5416378" y="1536174"/>
            <a:ext cx="6190918" cy="4959691"/>
          </a:xfrm>
          <a:prstGeom prst="rect">
            <a:avLst/>
          </a:prstGeom>
          <a:noFill/>
        </p:spPr>
        <p:txBody>
          <a:bodyPr wrap="square" rtlCol="0">
            <a:spAutoFit/>
          </a:bodyPr>
          <a:lstStyle/>
          <a:p>
            <a:pPr algn="l" rtl="0">
              <a:lnSpc>
                <a:spcPct val="150000"/>
              </a:lnSpc>
              <a:spcAft>
                <a:spcPts val="1200"/>
              </a:spcAft>
            </a:pPr>
            <a:r>
              <a:rPr lang="en-GB" sz="2000" i="0" u="none" strike="noStrike" dirty="0">
                <a:effectLst/>
                <a:latin typeface="Arial" panose="020B0604020202020204" pitchFamily="34" charset="0"/>
                <a:cs typeface="Arial" panose="020B0604020202020204" pitchFamily="34" charset="0"/>
              </a:rPr>
              <a:t>If they’re trying to do it sustainably, I think a lot of countries will struggle. They absolutely will. </a:t>
            </a:r>
            <a:r>
              <a:rPr lang="en-GB" sz="2000" b="1" i="0" u="none" strike="noStrike" dirty="0">
                <a:solidFill>
                  <a:srgbClr val="C00000"/>
                </a:solidFill>
                <a:effectLst/>
                <a:latin typeface="Arial" panose="020B0604020202020204" pitchFamily="34" charset="0"/>
                <a:cs typeface="Arial" panose="020B0604020202020204" pitchFamily="34" charset="0"/>
              </a:rPr>
              <a:t>There’s just not enough infrastructure, locally, to provide sustainable [AI] infrastructure</a:t>
            </a:r>
            <a:r>
              <a:rPr lang="en-GB" sz="2000" b="1" i="0" u="none" strike="noStrike" dirty="0">
                <a:effectLst/>
                <a:latin typeface="Arial" panose="020B0604020202020204" pitchFamily="34" charset="0"/>
                <a:cs typeface="Arial" panose="020B0604020202020204" pitchFamily="34" charset="0"/>
              </a:rPr>
              <a:t> </a:t>
            </a:r>
            <a:r>
              <a:rPr lang="en-GB" sz="2000" i="0" u="none" strike="noStrike" dirty="0">
                <a:effectLst/>
                <a:latin typeface="Arial" panose="020B0604020202020204" pitchFamily="34" charset="0"/>
                <a:cs typeface="Arial" panose="020B0604020202020204" pitchFamily="34" charset="0"/>
              </a:rPr>
              <a:t>– not at the demand we’re seeing currently.</a:t>
            </a:r>
            <a:endParaRPr lang="en-GB" sz="2000" dirty="0">
              <a:latin typeface="Arial" panose="020B0604020202020204" pitchFamily="34" charset="0"/>
              <a:cs typeface="Arial" panose="020B0604020202020204" pitchFamily="34" charset="0"/>
            </a:endParaRPr>
          </a:p>
          <a:p>
            <a:pPr algn="l" rtl="0">
              <a:lnSpc>
                <a:spcPct val="150000"/>
              </a:lnSpc>
              <a:spcAft>
                <a:spcPts val="1200"/>
              </a:spcAft>
            </a:pPr>
            <a:r>
              <a:rPr lang="en-GB" sz="2000" i="0" u="none" strike="noStrike" dirty="0">
                <a:effectLst/>
                <a:latin typeface="Arial" panose="020B0604020202020204" pitchFamily="34" charset="0"/>
                <a:cs typeface="Arial" panose="020B0604020202020204" pitchFamily="34" charset="0"/>
              </a:rPr>
              <a:t>Every country is going to want a sovereign cloud. They’re all absolutely going for it right now. </a:t>
            </a:r>
            <a:endParaRPr lang="en-GB" sz="2000" dirty="0">
              <a:latin typeface="Arial" panose="020B0604020202020204" pitchFamily="34" charset="0"/>
              <a:cs typeface="Arial" panose="020B0604020202020204" pitchFamily="34" charset="0"/>
            </a:endParaRPr>
          </a:p>
          <a:p>
            <a:pPr algn="l" rtl="0">
              <a:lnSpc>
                <a:spcPct val="150000"/>
              </a:lnSpc>
              <a:spcAft>
                <a:spcPts val="1200"/>
              </a:spcAft>
            </a:pPr>
            <a:r>
              <a:rPr lang="en-GB" sz="2000" i="0" u="none" strike="noStrike" dirty="0">
                <a:effectLst/>
                <a:latin typeface="Arial" panose="020B0604020202020204" pitchFamily="34" charset="0"/>
                <a:cs typeface="Arial" panose="020B0604020202020204" pitchFamily="34" charset="0"/>
              </a:rPr>
              <a:t>They’ll all want their own sovereign GPT, for example, and </a:t>
            </a:r>
            <a:r>
              <a:rPr lang="en-GB" sz="2000" b="1" i="0" u="none" strike="noStrike" dirty="0">
                <a:solidFill>
                  <a:srgbClr val="C00000"/>
                </a:solidFill>
                <a:effectLst/>
                <a:latin typeface="Arial" panose="020B0604020202020204" pitchFamily="34" charset="0"/>
                <a:cs typeface="Arial" panose="020B0604020202020204" pitchFamily="34" charset="0"/>
              </a:rPr>
              <a:t>they’re not going to be able to do it, currently.</a:t>
            </a:r>
            <a:endParaRPr lang="en-GB" sz="2000" i="0" u="none" strike="noStrike" dirty="0">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6C59148-43C4-1F9B-8597-0E0527DC5F83}"/>
              </a:ext>
            </a:extLst>
          </p:cNvPr>
          <p:cNvSpPr txBox="1">
            <a:spLocks/>
          </p:cNvSpPr>
          <p:nvPr/>
        </p:nvSpPr>
        <p:spPr>
          <a:xfrm>
            <a:off x="598743" y="1"/>
            <a:ext cx="1051560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Sustainable AI needs…</a:t>
            </a:r>
            <a:r>
              <a:rPr lang="en-GB" sz="4000" b="1" dirty="0">
                <a:solidFill>
                  <a:srgbClr val="C00000"/>
                </a:solidFill>
                <a:latin typeface="Arial Black" panose="020B0604020202020204" pitchFamily="34" charset="0"/>
                <a:ea typeface="+mn-ea"/>
                <a:cs typeface="Arial Black" panose="020B0604020202020204" pitchFamily="34" charset="0"/>
              </a:rPr>
              <a:t>sustainable</a:t>
            </a:r>
            <a:r>
              <a:rPr lang="en-GB" sz="4000" b="1" dirty="0">
                <a:solidFill>
                  <a:schemeClr val="tx1"/>
                </a:solidFill>
                <a:latin typeface="Arial Black" panose="020B0604020202020204" pitchFamily="34" charset="0"/>
                <a:ea typeface="+mn-ea"/>
                <a:cs typeface="Arial Black" panose="020B0604020202020204" pitchFamily="34" charset="0"/>
              </a:rPr>
              <a:t> </a:t>
            </a:r>
            <a:r>
              <a:rPr lang="en-GB" sz="4000" b="1" dirty="0">
                <a:solidFill>
                  <a:srgbClr val="C00000"/>
                </a:solidFill>
                <a:latin typeface="Arial Black" panose="020B0604020202020204" pitchFamily="34" charset="0"/>
                <a:ea typeface="+mn-ea"/>
                <a:cs typeface="Arial Black" panose="020B0604020202020204" pitchFamily="34" charset="0"/>
              </a:rPr>
              <a:t>infrastructure</a:t>
            </a:r>
          </a:p>
        </p:txBody>
      </p:sp>
      <p:pic>
        <p:nvPicPr>
          <p:cNvPr id="3" name="Picture 2" descr="A person in a suit&#10;&#10;Description automatically generated">
            <a:extLst>
              <a:ext uri="{FF2B5EF4-FFF2-40B4-BE49-F238E27FC236}">
                <a16:creationId xmlns:a16="http://schemas.microsoft.com/office/drawing/2014/main" id="{0743D510-0D3D-565D-33E0-BDBBF4D576A1}"/>
              </a:ext>
            </a:extLst>
          </p:cNvPr>
          <p:cNvPicPr>
            <a:picLocks noChangeAspect="1"/>
          </p:cNvPicPr>
          <p:nvPr/>
        </p:nvPicPr>
        <p:blipFill>
          <a:blip r:embed="rId2"/>
          <a:stretch>
            <a:fillRect/>
          </a:stretch>
        </p:blipFill>
        <p:spPr>
          <a:xfrm>
            <a:off x="1168400" y="1570497"/>
            <a:ext cx="3403600" cy="4178300"/>
          </a:xfrm>
          <a:prstGeom prst="rect">
            <a:avLst/>
          </a:prstGeom>
        </p:spPr>
      </p:pic>
      <p:sp>
        <p:nvSpPr>
          <p:cNvPr id="4" name="TextBox 3">
            <a:extLst>
              <a:ext uri="{FF2B5EF4-FFF2-40B4-BE49-F238E27FC236}">
                <a16:creationId xmlns:a16="http://schemas.microsoft.com/office/drawing/2014/main" id="{134F9C98-55A8-8745-A782-884F52913049}"/>
              </a:ext>
            </a:extLst>
          </p:cNvPr>
          <p:cNvSpPr txBox="1"/>
          <p:nvPr/>
        </p:nvSpPr>
        <p:spPr>
          <a:xfrm>
            <a:off x="1168400" y="5762897"/>
            <a:ext cx="3323062" cy="461665"/>
          </a:xfrm>
          <a:prstGeom prst="rect">
            <a:avLst/>
          </a:prstGeom>
          <a:noFill/>
        </p:spPr>
        <p:txBody>
          <a:bodyPr wrap="square" rtlCol="0">
            <a:spAutoFit/>
          </a:bodyPr>
          <a:lstStyle/>
          <a:p>
            <a:r>
              <a:rPr lang="en-GB" sz="1200" b="1" i="0" u="none" strike="noStrike" dirty="0">
                <a:solidFill>
                  <a:srgbClr val="C00000"/>
                </a:solidFill>
                <a:effectLst/>
                <a:latin typeface="Arial" panose="020B0604020202020204" pitchFamily="34" charset="0"/>
                <a:cs typeface="Arial" panose="020B0604020202020204" pitchFamily="34" charset="0"/>
              </a:rPr>
              <a:t>Chris Starkey</a:t>
            </a:r>
            <a:r>
              <a:rPr lang="en-GB" sz="1200" b="1" i="0" u="none" strike="noStrike" dirty="0">
                <a:solidFill>
                  <a:srgbClr val="222222"/>
                </a:solidFill>
                <a:effectLst/>
                <a:latin typeface="Arial" panose="020B0604020202020204" pitchFamily="34" charset="0"/>
                <a:cs typeface="Arial" panose="020B0604020202020204" pitchFamily="34" charset="0"/>
              </a:rPr>
              <a:t>, CEO of NextGen Cloud</a:t>
            </a:r>
            <a:r>
              <a:rPr lang="en-GB" sz="1200" dirty="0">
                <a:solidFill>
                  <a:srgbClr val="222222"/>
                </a:solidFill>
                <a:latin typeface="Arial" panose="020B0604020202020204" pitchFamily="34" charset="0"/>
                <a:cs typeface="Arial" panose="020B0604020202020204" pitchFamily="34" charset="0"/>
              </a:rPr>
              <a:t>, </a:t>
            </a:r>
            <a:r>
              <a:rPr lang="en-GB" sz="1200" dirty="0">
                <a:solidFill>
                  <a:srgbClr val="111111"/>
                </a:solidFill>
                <a:latin typeface="Arial" panose="020B0604020202020204" pitchFamily="34" charset="0"/>
                <a:cs typeface="Arial" panose="020B0604020202020204" pitchFamily="34" charset="0"/>
              </a:rPr>
              <a:t>BBC Television, “</a:t>
            </a:r>
            <a:r>
              <a:rPr lang="en-GB" sz="1200" dirty="0">
                <a:solidFill>
                  <a:srgbClr val="111111"/>
                </a:solidFill>
                <a:latin typeface="Arial" panose="020B0604020202020204" pitchFamily="34" charset="0"/>
                <a:cs typeface="Arial" panose="020B0604020202020204" pitchFamily="34" charset="0"/>
                <a:hlinkClick r:id="rId3"/>
              </a:rPr>
              <a:t>AI: Decoded</a:t>
            </a:r>
            <a:r>
              <a:rPr lang="en-GB" sz="1200" dirty="0">
                <a:solidFill>
                  <a:srgbClr val="111111"/>
                </a:solidFill>
                <a:latin typeface="Arial" panose="020B0604020202020204" pitchFamily="34" charset="0"/>
                <a:cs typeface="Arial" panose="020B0604020202020204" pitchFamily="34" charset="0"/>
              </a:rPr>
              <a:t>”, 9 May 2024</a:t>
            </a:r>
            <a:endParaRPr lang="en-GB" sz="1200" i="0" u="none" strike="noStrike" dirty="0">
              <a:solidFill>
                <a:srgbClr val="222222"/>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58EE886-9688-F88E-7082-7D153C228D3A}"/>
              </a:ext>
            </a:extLst>
          </p:cNvPr>
          <p:cNvSpPr txBox="1"/>
          <p:nvPr/>
        </p:nvSpPr>
        <p:spPr>
          <a:xfrm>
            <a:off x="4736757" y="1251317"/>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6" name="TextBox 5">
            <a:extLst>
              <a:ext uri="{FF2B5EF4-FFF2-40B4-BE49-F238E27FC236}">
                <a16:creationId xmlns:a16="http://schemas.microsoft.com/office/drawing/2014/main" id="{86EE3443-9F2F-71E9-5CE3-18AC20A94897}"/>
              </a:ext>
            </a:extLst>
          </p:cNvPr>
          <p:cNvSpPr txBox="1"/>
          <p:nvPr/>
        </p:nvSpPr>
        <p:spPr>
          <a:xfrm>
            <a:off x="6773713" y="5762897"/>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Tree>
    <p:extLst>
      <p:ext uri="{BB962C8B-B14F-4D97-AF65-F5344CB8AC3E}">
        <p14:creationId xmlns:p14="http://schemas.microsoft.com/office/powerpoint/2010/main" val="191946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39CF0F-60CB-3F82-8F4A-B9EA3071E1C5}"/>
              </a:ext>
            </a:extLst>
          </p:cNvPr>
          <p:cNvSpPr/>
          <p:nvPr/>
        </p:nvSpPr>
        <p:spPr>
          <a:xfrm>
            <a:off x="586156" y="3503222"/>
            <a:ext cx="2826117" cy="1090247"/>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725DB9BD-D5F4-7EA7-C0B2-2B42153DA7EC}"/>
              </a:ext>
            </a:extLst>
          </p:cNvPr>
          <p:cNvSpPr txBox="1">
            <a:spLocks/>
          </p:cNvSpPr>
          <p:nvPr/>
        </p:nvSpPr>
        <p:spPr>
          <a:xfrm>
            <a:off x="644994" y="306106"/>
            <a:ext cx="295322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
        <p:nvSpPr>
          <p:cNvPr id="2" name="Rectangle 1">
            <a:extLst>
              <a:ext uri="{FF2B5EF4-FFF2-40B4-BE49-F238E27FC236}">
                <a16:creationId xmlns:a16="http://schemas.microsoft.com/office/drawing/2014/main" id="{7B9A687C-5BFD-63F1-D1DE-2D120A6768AD}"/>
              </a:ext>
            </a:extLst>
          </p:cNvPr>
          <p:cNvSpPr/>
          <p:nvPr/>
        </p:nvSpPr>
        <p:spPr>
          <a:xfrm>
            <a:off x="586152" y="2412975"/>
            <a:ext cx="7453877" cy="109024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4237BD3-5805-AFBC-3F66-B9CA6BB78CC1}"/>
              </a:ext>
            </a:extLst>
          </p:cNvPr>
          <p:cNvSpPr/>
          <p:nvPr/>
        </p:nvSpPr>
        <p:spPr>
          <a:xfrm>
            <a:off x="586156" y="1314524"/>
            <a:ext cx="3852029" cy="1090247"/>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95454D44-E93D-C493-7F07-44387834511C}"/>
              </a:ext>
            </a:extLst>
          </p:cNvPr>
          <p:cNvSpPr txBox="1">
            <a:spLocks/>
          </p:cNvSpPr>
          <p:nvPr/>
        </p:nvSpPr>
        <p:spPr>
          <a:xfrm>
            <a:off x="815167" y="1248386"/>
            <a:ext cx="7778612" cy="470566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classic</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Cybersecurity</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risks</a:t>
            </a:r>
          </a:p>
        </p:txBody>
      </p:sp>
    </p:spTree>
    <p:extLst>
      <p:ext uri="{BB962C8B-B14F-4D97-AF65-F5344CB8AC3E}">
        <p14:creationId xmlns:p14="http://schemas.microsoft.com/office/powerpoint/2010/main" val="35101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B7E448-1469-694A-A248-D52A484CC0E9}"/>
              </a:ext>
            </a:extLst>
          </p:cNvPr>
          <p:cNvSpPr>
            <a:spLocks noGrp="1"/>
          </p:cNvSpPr>
          <p:nvPr>
            <p:ph type="body" sz="quarter" idx="14"/>
          </p:nvPr>
        </p:nvSpPr>
        <p:spPr>
          <a:xfrm>
            <a:off x="383117" y="329332"/>
            <a:ext cx="11808883" cy="999131"/>
          </a:xfrm>
        </p:spPr>
        <p:txBody>
          <a:bodyPr>
            <a:normAutofit/>
          </a:bodyPr>
          <a:lstStyle/>
          <a:p>
            <a:r>
              <a:rPr lang="en-US" cap="all" dirty="0"/>
              <a:t>Action needed for </a:t>
            </a:r>
            <a:r>
              <a:rPr lang="en-US" cap="all" dirty="0">
                <a:solidFill>
                  <a:srgbClr val="C00000"/>
                </a:solidFill>
              </a:rPr>
              <a:t>sustainable AI</a:t>
            </a:r>
          </a:p>
        </p:txBody>
      </p:sp>
      <p:sp>
        <p:nvSpPr>
          <p:cNvPr id="23" name="TextBox 22">
            <a:extLst>
              <a:ext uri="{FF2B5EF4-FFF2-40B4-BE49-F238E27FC236}">
                <a16:creationId xmlns:a16="http://schemas.microsoft.com/office/drawing/2014/main" id="{A805B43E-A4D9-7886-2A53-3AD85CF4E11E}"/>
              </a:ext>
            </a:extLst>
          </p:cNvPr>
          <p:cNvSpPr txBox="1"/>
          <p:nvPr/>
        </p:nvSpPr>
        <p:spPr>
          <a:xfrm>
            <a:off x="4782586" y="1393190"/>
            <a:ext cx="6885709" cy="3447098"/>
          </a:xfrm>
          <a:prstGeom prst="rect">
            <a:avLst/>
          </a:prstGeom>
          <a:noFill/>
        </p:spPr>
        <p:txBody>
          <a:bodyPr wrap="square" rtlCol="0">
            <a:spAutoFit/>
          </a:bodyPr>
          <a:lstStyle/>
          <a:p>
            <a:pPr marL="246063" indent="-233363">
              <a:spcAft>
                <a:spcPts val="800"/>
              </a:spcAft>
              <a:buClr>
                <a:schemeClr val="tx1"/>
              </a:buClr>
              <a:buSzPct val="120000"/>
              <a:buFont typeface="Arial" panose="020B0604020202020204" pitchFamily="34" charset="0"/>
              <a:buChar char="•"/>
            </a:pPr>
            <a:r>
              <a:rPr lang="en-GB" sz="2200" dirty="0">
                <a:solidFill>
                  <a:srgbClr val="33302E"/>
                </a:solidFill>
                <a:latin typeface="Arial" panose="020B0604020202020204" pitchFamily="34" charset="0"/>
              </a:rPr>
              <a:t>End secrecy around </a:t>
            </a:r>
            <a:r>
              <a:rPr lang="en-GB" sz="2200" b="1" dirty="0">
                <a:solidFill>
                  <a:srgbClr val="C00000"/>
                </a:solidFill>
                <a:latin typeface="Arial" panose="020B0604020202020204" pitchFamily="34" charset="0"/>
              </a:rPr>
              <a:t>water footprint </a:t>
            </a:r>
            <a:r>
              <a:rPr lang="en-GB" sz="2200" dirty="0">
                <a:solidFill>
                  <a:srgbClr val="33302E"/>
                </a:solidFill>
                <a:latin typeface="Arial" panose="020B0604020202020204" pitchFamily="34" charset="0"/>
              </a:rPr>
              <a:t>+ </a:t>
            </a:r>
            <a:r>
              <a:rPr lang="en-GB" sz="2200" b="1" dirty="0">
                <a:solidFill>
                  <a:srgbClr val="C00000"/>
                </a:solidFill>
                <a:latin typeface="Arial" panose="020B0604020202020204" pitchFamily="34" charset="0"/>
              </a:rPr>
              <a:t>carbon footprint of AI models. We need to know:</a:t>
            </a:r>
          </a:p>
          <a:p>
            <a:pPr marL="704838" lvl="1" indent="-247638">
              <a:spcAft>
                <a:spcPts val="800"/>
              </a:spcAft>
              <a:buClr>
                <a:schemeClr val="tx1"/>
              </a:buClr>
              <a:buSzPct val="120000"/>
              <a:buFont typeface="Arial" panose="020B0604020202020204" pitchFamily="34" charset="0"/>
              <a:buChar char="•"/>
            </a:pPr>
            <a:r>
              <a:rPr lang="en-GB" sz="2200" b="1" dirty="0">
                <a:solidFill>
                  <a:srgbClr val="C00000"/>
                </a:solidFill>
                <a:latin typeface="Arial" panose="020B0604020202020204" pitchFamily="34" charset="0"/>
              </a:rPr>
              <a:t>water consumption</a:t>
            </a:r>
          </a:p>
          <a:p>
            <a:pPr marL="704838" lvl="1" indent="-247638">
              <a:spcAft>
                <a:spcPts val="800"/>
              </a:spcAft>
              <a:buClr>
                <a:schemeClr val="tx1"/>
              </a:buClr>
              <a:buSzPct val="120000"/>
              <a:buFont typeface="Arial" panose="020B0604020202020204" pitchFamily="34" charset="0"/>
              <a:buChar char="•"/>
            </a:pPr>
            <a:r>
              <a:rPr lang="en-GB" sz="2200" b="1" dirty="0">
                <a:solidFill>
                  <a:srgbClr val="C00000"/>
                </a:solidFill>
                <a:latin typeface="Arial" panose="020B0604020202020204" pitchFamily="34" charset="0"/>
              </a:rPr>
              <a:t>energy consumption (</a:t>
            </a:r>
            <a:r>
              <a:rPr lang="en-GB" sz="2200" dirty="0">
                <a:latin typeface="Arial" panose="020B0604020202020204" pitchFamily="34" charset="0"/>
              </a:rPr>
              <a:t>and</a:t>
            </a:r>
            <a:r>
              <a:rPr lang="en-GB" sz="2200" b="1" dirty="0">
                <a:solidFill>
                  <a:srgbClr val="C00000"/>
                </a:solidFill>
                <a:latin typeface="Arial" panose="020B0604020202020204" pitchFamily="34" charset="0"/>
              </a:rPr>
              <a:t> source of energy: dirty or clean?)</a:t>
            </a:r>
          </a:p>
          <a:p>
            <a:pPr marL="357188" lvl="1" indent="-342900">
              <a:spcAft>
                <a:spcPts val="800"/>
              </a:spcAft>
              <a:buClr>
                <a:schemeClr val="tx1"/>
              </a:buClr>
              <a:buSzPct val="120000"/>
              <a:buFont typeface="Arial" panose="020B0604020202020204" pitchFamily="34" charset="0"/>
              <a:buChar char="•"/>
            </a:pPr>
            <a:r>
              <a:rPr lang="en-GB" sz="2200" dirty="0">
                <a:latin typeface="Arial" panose="020B0604020202020204" pitchFamily="34" charset="0"/>
              </a:rPr>
              <a:t>Since</a:t>
            </a:r>
            <a:r>
              <a:rPr lang="en-GB" sz="2200" b="1" dirty="0">
                <a:solidFill>
                  <a:srgbClr val="C00000"/>
                </a:solidFill>
                <a:latin typeface="Arial" panose="020B0604020202020204" pitchFamily="34" charset="0"/>
              </a:rPr>
              <a:t> carbon efficiency </a:t>
            </a:r>
            <a:r>
              <a:rPr lang="en-GB" sz="2200" b="1" i="0" u="none" strike="noStrike" dirty="0">
                <a:solidFill>
                  <a:srgbClr val="C00000"/>
                </a:solidFill>
                <a:effectLst/>
                <a:latin typeface="Google Sans"/>
              </a:rPr>
              <a:t>≠</a:t>
            </a:r>
            <a:r>
              <a:rPr lang="en-GB" sz="2200" b="1" dirty="0">
                <a:solidFill>
                  <a:srgbClr val="C00000"/>
                </a:solidFill>
                <a:latin typeface="Arial" panose="020B0604020202020204" pitchFamily="34" charset="0"/>
              </a:rPr>
              <a:t> water efficiency, we need transparency </a:t>
            </a:r>
            <a:r>
              <a:rPr lang="en-GB" sz="2200" dirty="0">
                <a:latin typeface="Arial" panose="020B0604020202020204" pitchFamily="34" charset="0"/>
              </a:rPr>
              <a:t>around how to optimise </a:t>
            </a:r>
            <a:r>
              <a:rPr lang="en-GB" sz="2200" b="1" dirty="0">
                <a:solidFill>
                  <a:srgbClr val="C00000"/>
                </a:solidFill>
                <a:latin typeface="Arial" panose="020B0604020202020204" pitchFamily="34" charset="0"/>
              </a:rPr>
              <a:t>when </a:t>
            </a:r>
            <a:r>
              <a:rPr lang="en-GB" sz="2200" dirty="0">
                <a:latin typeface="Arial" panose="020B0604020202020204" pitchFamily="34" charset="0"/>
              </a:rPr>
              <a:t>and</a:t>
            </a:r>
            <a:r>
              <a:rPr lang="en-GB" sz="2200" b="1" dirty="0">
                <a:solidFill>
                  <a:srgbClr val="C00000"/>
                </a:solidFill>
                <a:latin typeface="Arial" panose="020B0604020202020204" pitchFamily="34" charset="0"/>
              </a:rPr>
              <a:t> where </a:t>
            </a:r>
            <a:r>
              <a:rPr lang="en-GB" sz="2200" dirty="0">
                <a:latin typeface="Arial" panose="020B0604020202020204" pitchFamily="34" charset="0"/>
              </a:rPr>
              <a:t>to train and use large language AI models.</a:t>
            </a:r>
          </a:p>
        </p:txBody>
      </p:sp>
      <p:pic>
        <p:nvPicPr>
          <p:cNvPr id="3" name="Picture 2" descr="A water pouring out of a plastic bottle&#10;&#10;Description automatically generated">
            <a:extLst>
              <a:ext uri="{FF2B5EF4-FFF2-40B4-BE49-F238E27FC236}">
                <a16:creationId xmlns:a16="http://schemas.microsoft.com/office/drawing/2014/main" id="{5E9F597F-09C9-41AB-7CC8-D85BBD3A1307}"/>
              </a:ext>
            </a:extLst>
          </p:cNvPr>
          <p:cNvPicPr>
            <a:picLocks noChangeAspect="1"/>
          </p:cNvPicPr>
          <p:nvPr/>
        </p:nvPicPr>
        <p:blipFill rotWithShape="1">
          <a:blip r:embed="rId3"/>
          <a:srcRect l="37609"/>
          <a:stretch/>
        </p:blipFill>
        <p:spPr>
          <a:xfrm>
            <a:off x="523705" y="1387833"/>
            <a:ext cx="4048295" cy="4333736"/>
          </a:xfrm>
          <a:prstGeom prst="rect">
            <a:avLst/>
          </a:prstGeom>
        </p:spPr>
      </p:pic>
    </p:spTree>
    <p:extLst>
      <p:ext uri="{BB962C8B-B14F-4D97-AF65-F5344CB8AC3E}">
        <p14:creationId xmlns:p14="http://schemas.microsoft.com/office/powerpoint/2010/main" val="407091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B7E448-1469-694A-A248-D52A484CC0E9}"/>
              </a:ext>
            </a:extLst>
          </p:cNvPr>
          <p:cNvSpPr>
            <a:spLocks noGrp="1"/>
          </p:cNvSpPr>
          <p:nvPr>
            <p:ph type="body" sz="quarter" idx="14"/>
          </p:nvPr>
        </p:nvSpPr>
        <p:spPr>
          <a:xfrm>
            <a:off x="383117" y="329332"/>
            <a:ext cx="11808883" cy="999131"/>
          </a:xfrm>
        </p:spPr>
        <p:txBody>
          <a:bodyPr>
            <a:normAutofit fontScale="85000" lnSpcReduction="10000"/>
          </a:bodyPr>
          <a:lstStyle/>
          <a:p>
            <a:r>
              <a:rPr lang="en-US" cap="all" dirty="0"/>
              <a:t>AI is not (yet) a </a:t>
            </a:r>
            <a:r>
              <a:rPr lang="en-US" cap="all" dirty="0">
                <a:solidFill>
                  <a:srgbClr val="C00000"/>
                </a:solidFill>
              </a:rPr>
              <a:t>sustainable technology</a:t>
            </a:r>
          </a:p>
        </p:txBody>
      </p:sp>
      <p:pic>
        <p:nvPicPr>
          <p:cNvPr id="5" name="Picture 4" descr="A graph with green dots and black text&#10;&#10;Description automatically generated">
            <a:extLst>
              <a:ext uri="{FF2B5EF4-FFF2-40B4-BE49-F238E27FC236}">
                <a16:creationId xmlns:a16="http://schemas.microsoft.com/office/drawing/2014/main" id="{60ECCECC-76A9-5E40-FD2E-2774E4C4E315}"/>
              </a:ext>
            </a:extLst>
          </p:cNvPr>
          <p:cNvPicPr>
            <a:picLocks noChangeAspect="1"/>
          </p:cNvPicPr>
          <p:nvPr/>
        </p:nvPicPr>
        <p:blipFill>
          <a:blip r:embed="rId3"/>
          <a:stretch>
            <a:fillRect/>
          </a:stretch>
        </p:blipFill>
        <p:spPr>
          <a:xfrm>
            <a:off x="1775526" y="960059"/>
            <a:ext cx="8640947" cy="5294295"/>
          </a:xfrm>
          <a:prstGeom prst="rect">
            <a:avLst/>
          </a:prstGeom>
        </p:spPr>
      </p:pic>
      <p:sp>
        <p:nvSpPr>
          <p:cNvPr id="6" name="TextBox 5">
            <a:extLst>
              <a:ext uri="{FF2B5EF4-FFF2-40B4-BE49-F238E27FC236}">
                <a16:creationId xmlns:a16="http://schemas.microsoft.com/office/drawing/2014/main" id="{F0FD4D72-F995-2092-D8EB-DFF7BD0B23FC}"/>
              </a:ext>
            </a:extLst>
          </p:cNvPr>
          <p:cNvSpPr txBox="1"/>
          <p:nvPr/>
        </p:nvSpPr>
        <p:spPr>
          <a:xfrm>
            <a:off x="7490648" y="6528668"/>
            <a:ext cx="4701352" cy="276999"/>
          </a:xfrm>
          <a:prstGeom prst="rect">
            <a:avLst/>
          </a:prstGeom>
          <a:noFill/>
        </p:spPr>
        <p:txBody>
          <a:bodyPr wrap="none" rtlCol="0">
            <a:spAutoFit/>
          </a:bodyPr>
          <a:lstStyle/>
          <a:p>
            <a:r>
              <a:rPr lang="en-US" sz="1200" b="1" dirty="0"/>
              <a:t>SOURCE</a:t>
            </a:r>
            <a:r>
              <a:rPr lang="en-US" sz="1200" dirty="0"/>
              <a:t>: Bloomberg, 15 May 2024; Microsoft Sustainability Report 2024</a:t>
            </a:r>
          </a:p>
        </p:txBody>
      </p:sp>
    </p:spTree>
    <p:extLst>
      <p:ext uri="{BB962C8B-B14F-4D97-AF65-F5344CB8AC3E}">
        <p14:creationId xmlns:p14="http://schemas.microsoft.com/office/powerpoint/2010/main" val="34353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energy consumption&#10;&#10;Description automatically generated">
            <a:extLst>
              <a:ext uri="{FF2B5EF4-FFF2-40B4-BE49-F238E27FC236}">
                <a16:creationId xmlns:a16="http://schemas.microsoft.com/office/drawing/2014/main" id="{68DC7A01-B77E-423D-0AA4-D7656F242D70}"/>
              </a:ext>
            </a:extLst>
          </p:cNvPr>
          <p:cNvPicPr>
            <a:picLocks noChangeAspect="1"/>
          </p:cNvPicPr>
          <p:nvPr/>
        </p:nvPicPr>
        <p:blipFill>
          <a:blip r:embed="rId3"/>
          <a:stretch>
            <a:fillRect/>
          </a:stretch>
        </p:blipFill>
        <p:spPr>
          <a:xfrm>
            <a:off x="1763751" y="1090027"/>
            <a:ext cx="8651488" cy="5207038"/>
          </a:xfrm>
          <a:prstGeom prst="rect">
            <a:avLst/>
          </a:prstGeom>
        </p:spPr>
      </p:pic>
      <p:sp>
        <p:nvSpPr>
          <p:cNvPr id="6" name="TextBox 5">
            <a:extLst>
              <a:ext uri="{FF2B5EF4-FFF2-40B4-BE49-F238E27FC236}">
                <a16:creationId xmlns:a16="http://schemas.microsoft.com/office/drawing/2014/main" id="{16E13C41-D893-ECA0-6F4E-7805EBC13385}"/>
              </a:ext>
            </a:extLst>
          </p:cNvPr>
          <p:cNvSpPr txBox="1"/>
          <p:nvPr/>
        </p:nvSpPr>
        <p:spPr>
          <a:xfrm>
            <a:off x="7490648" y="6528668"/>
            <a:ext cx="4701352" cy="276999"/>
          </a:xfrm>
          <a:prstGeom prst="rect">
            <a:avLst/>
          </a:prstGeom>
          <a:noFill/>
        </p:spPr>
        <p:txBody>
          <a:bodyPr wrap="none" rtlCol="0">
            <a:spAutoFit/>
          </a:bodyPr>
          <a:lstStyle/>
          <a:p>
            <a:r>
              <a:rPr lang="en-US" sz="1200" b="1" dirty="0"/>
              <a:t>SOURCE</a:t>
            </a:r>
            <a:r>
              <a:rPr lang="en-US" sz="1200" dirty="0"/>
              <a:t>: Bloomberg, 15 May 2024; Microsoft Sustainability Report 2024</a:t>
            </a:r>
          </a:p>
        </p:txBody>
      </p:sp>
      <p:sp>
        <p:nvSpPr>
          <p:cNvPr id="10" name="Text Placeholder 3">
            <a:extLst>
              <a:ext uri="{FF2B5EF4-FFF2-40B4-BE49-F238E27FC236}">
                <a16:creationId xmlns:a16="http://schemas.microsoft.com/office/drawing/2014/main" id="{946EF957-7340-DBB5-F125-5ED0598052B1}"/>
              </a:ext>
            </a:extLst>
          </p:cNvPr>
          <p:cNvSpPr txBox="1">
            <a:spLocks/>
          </p:cNvSpPr>
          <p:nvPr/>
        </p:nvSpPr>
        <p:spPr>
          <a:xfrm>
            <a:off x="383117" y="329332"/>
            <a:ext cx="11808883" cy="999131"/>
          </a:xfrm>
          <a:prstGeom prst="rect">
            <a:avLst/>
          </a:prstGeom>
        </p:spPr>
        <p:txBody>
          <a:bodyPr vert="horz" lIns="91440" tIns="45720" rIns="91440" bIns="45720" rtlCol="0">
            <a:normAutofit fontScale="85000" lnSpcReduction="10000"/>
          </a:bodyPr>
          <a:lstStyle>
            <a:lvl1pPr marL="0" marR="0" indent="0" algn="l" defTabSz="121914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4000" b="1" i="0" kern="1200">
                <a:solidFill>
                  <a:schemeClr val="tx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a:t>AI is not (yet) a </a:t>
            </a:r>
            <a:r>
              <a:rPr lang="en-US" cap="all">
                <a:solidFill>
                  <a:srgbClr val="C00000"/>
                </a:solidFill>
              </a:rPr>
              <a:t>sustainable technology</a:t>
            </a:r>
            <a:endParaRPr lang="en-US" cap="all" dirty="0">
              <a:solidFill>
                <a:srgbClr val="C00000"/>
              </a:solidFill>
            </a:endParaRPr>
          </a:p>
        </p:txBody>
      </p:sp>
    </p:spTree>
    <p:extLst>
      <p:ext uri="{BB962C8B-B14F-4D97-AF65-F5344CB8AC3E}">
        <p14:creationId xmlns:p14="http://schemas.microsoft.com/office/powerpoint/2010/main" val="580799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data&#10;&#10;Description automatically generated with medium confidence">
            <a:extLst>
              <a:ext uri="{FF2B5EF4-FFF2-40B4-BE49-F238E27FC236}">
                <a16:creationId xmlns:a16="http://schemas.microsoft.com/office/drawing/2014/main" id="{95196CE5-945B-5281-27F6-481DE0D3AE98}"/>
              </a:ext>
            </a:extLst>
          </p:cNvPr>
          <p:cNvPicPr>
            <a:picLocks noChangeAspect="1"/>
          </p:cNvPicPr>
          <p:nvPr/>
        </p:nvPicPr>
        <p:blipFill>
          <a:blip r:embed="rId3"/>
          <a:stretch>
            <a:fillRect/>
          </a:stretch>
        </p:blipFill>
        <p:spPr>
          <a:xfrm>
            <a:off x="1784271" y="993925"/>
            <a:ext cx="8842841" cy="5332500"/>
          </a:xfrm>
          <a:prstGeom prst="rect">
            <a:avLst/>
          </a:prstGeom>
        </p:spPr>
      </p:pic>
      <p:sp>
        <p:nvSpPr>
          <p:cNvPr id="6" name="TextBox 5">
            <a:extLst>
              <a:ext uri="{FF2B5EF4-FFF2-40B4-BE49-F238E27FC236}">
                <a16:creationId xmlns:a16="http://schemas.microsoft.com/office/drawing/2014/main" id="{0D73C2DE-2C5C-5803-F7A9-59CB913D3CCE}"/>
              </a:ext>
            </a:extLst>
          </p:cNvPr>
          <p:cNvSpPr txBox="1"/>
          <p:nvPr/>
        </p:nvSpPr>
        <p:spPr>
          <a:xfrm>
            <a:off x="7007567" y="6556175"/>
            <a:ext cx="518443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Bloomberg, 15 May 2024; Microsoft Sustainability Report 2024</a:t>
            </a:r>
          </a:p>
        </p:txBody>
      </p:sp>
      <p:sp>
        <p:nvSpPr>
          <p:cNvPr id="9" name="Text Placeholder 3">
            <a:extLst>
              <a:ext uri="{FF2B5EF4-FFF2-40B4-BE49-F238E27FC236}">
                <a16:creationId xmlns:a16="http://schemas.microsoft.com/office/drawing/2014/main" id="{055F5A45-285F-9F03-206B-F30D36D97C5A}"/>
              </a:ext>
            </a:extLst>
          </p:cNvPr>
          <p:cNvSpPr txBox="1">
            <a:spLocks/>
          </p:cNvSpPr>
          <p:nvPr/>
        </p:nvSpPr>
        <p:spPr>
          <a:xfrm>
            <a:off x="383117" y="329332"/>
            <a:ext cx="11808883" cy="999131"/>
          </a:xfrm>
          <a:prstGeom prst="rect">
            <a:avLst/>
          </a:prstGeom>
        </p:spPr>
        <p:txBody>
          <a:bodyPr vert="horz" lIns="91440" tIns="45720" rIns="91440" bIns="45720" rtlCol="0">
            <a:normAutofit fontScale="85000" lnSpcReduction="10000"/>
          </a:bodyPr>
          <a:lstStyle>
            <a:lvl1pPr marL="0" marR="0" indent="0" algn="l" defTabSz="121914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4000" b="1" i="0" kern="1200">
                <a:solidFill>
                  <a:schemeClr val="tx1"/>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a:t>AI is not (yet) a </a:t>
            </a:r>
            <a:r>
              <a:rPr lang="en-US" cap="all">
                <a:solidFill>
                  <a:srgbClr val="C00000"/>
                </a:solidFill>
              </a:rPr>
              <a:t>sustainable technology</a:t>
            </a:r>
            <a:endParaRPr lang="en-US" cap="all" dirty="0">
              <a:solidFill>
                <a:srgbClr val="C00000"/>
              </a:solidFill>
            </a:endParaRPr>
          </a:p>
        </p:txBody>
      </p:sp>
    </p:spTree>
    <p:extLst>
      <p:ext uri="{BB962C8B-B14F-4D97-AF65-F5344CB8AC3E}">
        <p14:creationId xmlns:p14="http://schemas.microsoft.com/office/powerpoint/2010/main" val="194207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B7E448-1469-694A-A248-D52A484CC0E9}"/>
              </a:ext>
            </a:extLst>
          </p:cNvPr>
          <p:cNvSpPr>
            <a:spLocks noGrp="1"/>
          </p:cNvSpPr>
          <p:nvPr>
            <p:ph type="body" sz="quarter" idx="14"/>
          </p:nvPr>
        </p:nvSpPr>
        <p:spPr>
          <a:xfrm>
            <a:off x="383117" y="329332"/>
            <a:ext cx="11808883" cy="999131"/>
          </a:xfrm>
        </p:spPr>
        <p:txBody>
          <a:bodyPr>
            <a:normAutofit/>
          </a:bodyPr>
          <a:lstStyle/>
          <a:p>
            <a:r>
              <a:rPr lang="en-US" cap="all" dirty="0"/>
              <a:t>Action needed for </a:t>
            </a:r>
            <a:r>
              <a:rPr lang="en-US" cap="all" dirty="0">
                <a:solidFill>
                  <a:srgbClr val="C00000"/>
                </a:solidFill>
              </a:rPr>
              <a:t>sustainable AI</a:t>
            </a:r>
          </a:p>
        </p:txBody>
      </p:sp>
      <p:sp>
        <p:nvSpPr>
          <p:cNvPr id="23" name="TextBox 22">
            <a:extLst>
              <a:ext uri="{FF2B5EF4-FFF2-40B4-BE49-F238E27FC236}">
                <a16:creationId xmlns:a16="http://schemas.microsoft.com/office/drawing/2014/main" id="{A805B43E-A4D9-7886-2A53-3AD85CF4E11E}"/>
              </a:ext>
            </a:extLst>
          </p:cNvPr>
          <p:cNvSpPr txBox="1"/>
          <p:nvPr/>
        </p:nvSpPr>
        <p:spPr>
          <a:xfrm>
            <a:off x="5129561" y="1384994"/>
            <a:ext cx="7062439" cy="4688463"/>
          </a:xfrm>
          <a:prstGeom prst="rect">
            <a:avLst/>
          </a:prstGeom>
          <a:noFill/>
        </p:spPr>
        <p:txBody>
          <a:bodyPr wrap="square" rtlCol="0">
            <a:spAutoFit/>
          </a:bodyPr>
          <a:lstStyle/>
          <a:p>
            <a:pPr marL="247638" indent="-247638">
              <a:spcAft>
                <a:spcPts val="800"/>
              </a:spcAft>
              <a:buClr>
                <a:schemeClr val="tx1"/>
              </a:buClr>
              <a:buSzPct val="120000"/>
              <a:buFont typeface="Arial" panose="020B0604020202020204" pitchFamily="34" charset="0"/>
              <a:buChar char="•"/>
            </a:pPr>
            <a:r>
              <a:rPr lang="en-GB" dirty="0">
                <a:solidFill>
                  <a:srgbClr val="0A0A0A"/>
                </a:solidFill>
                <a:highlight>
                  <a:srgbClr val="FFFFFF"/>
                </a:highlight>
                <a:latin typeface="Arial" panose="020B0604020202020204" pitchFamily="34" charset="0"/>
                <a:cs typeface="Arial" panose="020B0604020202020204" pitchFamily="34" charset="0"/>
              </a:rPr>
              <a:t>T</a:t>
            </a: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he International Organization for Standardization, a global network that develops standards for manufacturers, regulators, and others, said it will issue </a:t>
            </a:r>
            <a:r>
              <a:rPr lang="en-GB" b="0" i="0" dirty="0">
                <a:solidFill>
                  <a:srgbClr val="0A0A0A"/>
                </a:solidFill>
                <a:effectLst/>
                <a:latin typeface="Arial" panose="020B0604020202020204" pitchFamily="34" charset="0"/>
                <a:cs typeface="Arial" panose="020B0604020202020204" pitchFamily="34" charset="0"/>
              </a:rPr>
              <a:t>criteria</a:t>
            </a: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 for ‘sustainable AI’ later this year. </a:t>
            </a:r>
          </a:p>
          <a:p>
            <a:pPr marL="247638" indent="-247638">
              <a:spcAft>
                <a:spcPts val="800"/>
              </a:spcAft>
              <a:buClr>
                <a:schemeClr val="tx1"/>
              </a:buClr>
              <a:buSzPct val="120000"/>
              <a:buFont typeface="Arial" panose="020B0604020202020204" pitchFamily="34" charset="0"/>
              <a:buChar char="•"/>
            </a:pP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Those will include standards for measuring: </a:t>
            </a:r>
          </a:p>
          <a:p>
            <a:pPr marL="704838" lvl="1" indent="-247638">
              <a:spcAft>
                <a:spcPts val="800"/>
              </a:spcAft>
              <a:buClr>
                <a:schemeClr val="tx1"/>
              </a:buClr>
              <a:buSzPct val="120000"/>
              <a:buFont typeface="Arial" panose="020B0604020202020204" pitchFamily="34" charset="0"/>
              <a:buChar char="•"/>
            </a:pP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energy efficiency;</a:t>
            </a:r>
            <a:endParaRPr lang="en-GB" dirty="0">
              <a:solidFill>
                <a:srgbClr val="0A0A0A"/>
              </a:solidFill>
              <a:highlight>
                <a:srgbClr val="FFFFFF"/>
              </a:highlight>
              <a:latin typeface="Arial" panose="020B0604020202020204" pitchFamily="34" charset="0"/>
              <a:cs typeface="Arial" panose="020B0604020202020204" pitchFamily="34" charset="0"/>
            </a:endParaRPr>
          </a:p>
          <a:p>
            <a:pPr marL="704838" lvl="1" indent="-247638">
              <a:spcAft>
                <a:spcPts val="800"/>
              </a:spcAft>
              <a:buClr>
                <a:schemeClr val="tx1"/>
              </a:buClr>
              <a:buSzPct val="120000"/>
              <a:buFont typeface="Arial" panose="020B0604020202020204" pitchFamily="34" charset="0"/>
              <a:buChar char="•"/>
            </a:pP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raw material use;</a:t>
            </a:r>
            <a:endParaRPr lang="en-GB" dirty="0">
              <a:solidFill>
                <a:srgbClr val="0A0A0A"/>
              </a:solidFill>
              <a:highlight>
                <a:srgbClr val="FFFFFF"/>
              </a:highlight>
              <a:latin typeface="Arial" panose="020B0604020202020204" pitchFamily="34" charset="0"/>
              <a:cs typeface="Arial" panose="020B0604020202020204" pitchFamily="34" charset="0"/>
            </a:endParaRPr>
          </a:p>
          <a:p>
            <a:pPr marL="704838" lvl="1" indent="-247638">
              <a:spcAft>
                <a:spcPts val="800"/>
              </a:spcAft>
              <a:buClr>
                <a:schemeClr val="tx1"/>
              </a:buClr>
              <a:buSzPct val="120000"/>
              <a:buFont typeface="Arial" panose="020B0604020202020204" pitchFamily="34" charset="0"/>
              <a:buChar char="•"/>
            </a:pP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Transportation</a:t>
            </a:r>
            <a:r>
              <a:rPr lang="en-GB" dirty="0">
                <a:solidFill>
                  <a:srgbClr val="0A0A0A"/>
                </a:solidFill>
                <a:highlight>
                  <a:srgbClr val="FFFFFF"/>
                </a:highlight>
                <a:latin typeface="Arial" panose="020B0604020202020204" pitchFamily="34" charset="0"/>
                <a:cs typeface="Arial" panose="020B0604020202020204" pitchFamily="34" charset="0"/>
              </a:rPr>
              <a:t>;</a:t>
            </a:r>
            <a:endPar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endParaRPr>
          </a:p>
          <a:p>
            <a:pPr marL="704838" lvl="1" indent="-247638">
              <a:spcAft>
                <a:spcPts val="800"/>
              </a:spcAft>
              <a:buClr>
                <a:schemeClr val="tx1"/>
              </a:buClr>
              <a:buSzPct val="120000"/>
              <a:buFont typeface="Arial" panose="020B0604020202020204" pitchFamily="34" charset="0"/>
              <a:buChar char="•"/>
            </a:pP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water consumption; and</a:t>
            </a:r>
            <a:endParaRPr lang="en-GB" dirty="0">
              <a:solidFill>
                <a:srgbClr val="0A0A0A"/>
              </a:solidFill>
              <a:highlight>
                <a:srgbClr val="FFFFFF"/>
              </a:highlight>
              <a:latin typeface="Arial" panose="020B0604020202020204" pitchFamily="34" charset="0"/>
              <a:cs typeface="Arial" panose="020B0604020202020204" pitchFamily="34" charset="0"/>
            </a:endParaRPr>
          </a:p>
          <a:p>
            <a:pPr marL="704838" lvl="1" indent="-247638">
              <a:spcAft>
                <a:spcPts val="800"/>
              </a:spcAft>
              <a:buClr>
                <a:schemeClr val="tx1"/>
              </a:buClr>
              <a:buSzPct val="120000"/>
              <a:buFont typeface="Arial" panose="020B0604020202020204" pitchFamily="34" charset="0"/>
              <a:buChar char="•"/>
            </a:pP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practices for reducing AI impacts throughout its life cycle, from the process of mining materials and making computer components to the electricity consumed by its calculations. </a:t>
            </a:r>
          </a:p>
          <a:p>
            <a:pPr marL="247638" indent="-247638">
              <a:spcAft>
                <a:spcPts val="800"/>
              </a:spcAft>
              <a:buClr>
                <a:schemeClr val="tx1"/>
              </a:buClr>
              <a:buSzPct val="120000"/>
              <a:buFont typeface="Arial" panose="020B0604020202020204" pitchFamily="34" charset="0"/>
              <a:buChar char="•"/>
            </a:pPr>
            <a:r>
              <a:rPr lang="en-GB" b="1" i="0" u="none" strike="noStrike" dirty="0">
                <a:solidFill>
                  <a:srgbClr val="C00000"/>
                </a:solidFill>
                <a:effectLst/>
                <a:highlight>
                  <a:srgbClr val="FFFFFF"/>
                </a:highlight>
                <a:latin typeface="Arial" panose="020B0604020202020204" pitchFamily="34" charset="0"/>
                <a:cs typeface="Arial" panose="020B0604020202020204" pitchFamily="34" charset="0"/>
              </a:rPr>
              <a:t>OBJECTIVE</a:t>
            </a: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 </a:t>
            </a:r>
            <a:r>
              <a:rPr lang="en-GB" b="0" i="0" u="none" strike="noStrike" dirty="0">
                <a:solidFill>
                  <a:srgbClr val="C00000"/>
                </a:solidFill>
                <a:effectLst/>
                <a:highlight>
                  <a:srgbClr val="FFFFFF"/>
                </a:highlight>
                <a:latin typeface="Arial" panose="020B0604020202020204" pitchFamily="34" charset="0"/>
                <a:cs typeface="Arial" panose="020B0604020202020204" pitchFamily="34" charset="0"/>
              </a:rPr>
              <a:t>to</a:t>
            </a: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 </a:t>
            </a:r>
            <a:r>
              <a:rPr lang="en-GB" b="0" i="0" u="none" strike="noStrike" dirty="0">
                <a:solidFill>
                  <a:srgbClr val="C00000"/>
                </a:solidFill>
                <a:effectLst/>
                <a:highlight>
                  <a:srgbClr val="FFFFFF"/>
                </a:highlight>
                <a:latin typeface="Arial" panose="020B0604020202020204" pitchFamily="34" charset="0"/>
                <a:cs typeface="Arial" panose="020B0604020202020204" pitchFamily="34" charset="0"/>
              </a:rPr>
              <a:t>enable AI users to make informed decisions about their AI consumption</a:t>
            </a:r>
            <a:r>
              <a:rPr lang="en-GB" b="0" i="0" u="none" strike="noStrike" dirty="0">
                <a:solidFill>
                  <a:srgbClr val="0A0A0A"/>
                </a:solidFill>
                <a:effectLst/>
                <a:highlight>
                  <a:srgbClr val="FFFFFF"/>
                </a:highligh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2" name="Picture 1" descr="A water pouring out of a plastic bottle&#10;&#10;Description automatically generated">
            <a:extLst>
              <a:ext uri="{FF2B5EF4-FFF2-40B4-BE49-F238E27FC236}">
                <a16:creationId xmlns:a16="http://schemas.microsoft.com/office/drawing/2014/main" id="{4C3DA4CA-9E2F-43C5-A9BC-6DCA5453CB62}"/>
              </a:ext>
            </a:extLst>
          </p:cNvPr>
          <p:cNvPicPr>
            <a:picLocks noChangeAspect="1"/>
          </p:cNvPicPr>
          <p:nvPr/>
        </p:nvPicPr>
        <p:blipFill rotWithShape="1">
          <a:blip r:embed="rId3"/>
          <a:srcRect l="37609"/>
          <a:stretch/>
        </p:blipFill>
        <p:spPr>
          <a:xfrm>
            <a:off x="523705" y="1387833"/>
            <a:ext cx="4048295" cy="4333736"/>
          </a:xfrm>
          <a:prstGeom prst="rect">
            <a:avLst/>
          </a:prstGeom>
        </p:spPr>
      </p:pic>
    </p:spTree>
    <p:extLst>
      <p:ext uri="{BB962C8B-B14F-4D97-AF65-F5344CB8AC3E}">
        <p14:creationId xmlns:p14="http://schemas.microsoft.com/office/powerpoint/2010/main" val="3772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5DB9BD-D5F4-7EA7-C0B2-2B42153DA7EC}"/>
              </a:ext>
            </a:extLst>
          </p:cNvPr>
          <p:cNvSpPr txBox="1">
            <a:spLocks/>
          </p:cNvSpPr>
          <p:nvPr/>
        </p:nvSpPr>
        <p:spPr>
          <a:xfrm>
            <a:off x="644994" y="306106"/>
            <a:ext cx="295322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
        <p:nvSpPr>
          <p:cNvPr id="10" name="Rectangle 9">
            <a:extLst>
              <a:ext uri="{FF2B5EF4-FFF2-40B4-BE49-F238E27FC236}">
                <a16:creationId xmlns:a16="http://schemas.microsoft.com/office/drawing/2014/main" id="{E45DD3DA-1440-2B90-DB47-E86AE61A77FF}"/>
              </a:ext>
            </a:extLst>
          </p:cNvPr>
          <p:cNvSpPr/>
          <p:nvPr/>
        </p:nvSpPr>
        <p:spPr>
          <a:xfrm>
            <a:off x="586154" y="1078933"/>
            <a:ext cx="4086207" cy="1090247"/>
          </a:xfrm>
          <a:prstGeom prst="rect">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42DB5EE1-237B-7210-C369-58D362804967}"/>
              </a:ext>
            </a:extLst>
          </p:cNvPr>
          <p:cNvSpPr/>
          <p:nvPr/>
        </p:nvSpPr>
        <p:spPr>
          <a:xfrm>
            <a:off x="586153" y="2169180"/>
            <a:ext cx="2190501" cy="109024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0A797F3E-6DA0-8964-2829-C483CE485C67}"/>
              </a:ext>
            </a:extLst>
          </p:cNvPr>
          <p:cNvSpPr txBox="1">
            <a:spLocks/>
          </p:cNvSpPr>
          <p:nvPr/>
        </p:nvSpPr>
        <p:spPr>
          <a:xfrm>
            <a:off x="797393" y="327449"/>
            <a:ext cx="5703767"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Tree>
    <p:extLst>
      <p:ext uri="{BB962C8B-B14F-4D97-AF65-F5344CB8AC3E}">
        <p14:creationId xmlns:p14="http://schemas.microsoft.com/office/powerpoint/2010/main" val="109518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18D25D-E60F-243B-874F-67D1FE013C2C}"/>
              </a:ext>
            </a:extLst>
          </p:cNvPr>
          <p:cNvSpPr txBox="1"/>
          <p:nvPr/>
        </p:nvSpPr>
        <p:spPr>
          <a:xfrm>
            <a:off x="6200078" y="1526544"/>
            <a:ext cx="4616328" cy="342145"/>
          </a:xfrm>
          <a:prstGeom prst="rect">
            <a:avLst/>
          </a:prstGeom>
          <a:noFill/>
        </p:spPr>
        <p:txBody>
          <a:bodyPr wrap="square" rtlCol="0">
            <a:spAutoFit/>
          </a:bodyPr>
          <a:lstStyle/>
          <a:p>
            <a:pPr>
              <a:lnSpc>
                <a:spcPct val="110000"/>
              </a:lnSpc>
              <a:spcAft>
                <a:spcPts val="600"/>
              </a:spcAft>
              <a:buClr>
                <a:srgbClr val="C00000"/>
              </a:buClr>
            </a:pPr>
            <a:r>
              <a:rPr lang="en-GB" sz="1600" b="1" dirty="0">
                <a:solidFill>
                  <a:srgbClr val="C00000"/>
                </a:solidFill>
                <a:latin typeface="Arial" panose="020B0604020202020204" pitchFamily="34" charset="0"/>
                <a:cs typeface="Arial" panose="020B0604020202020204" pitchFamily="34" charset="0"/>
              </a:rPr>
              <a:t>Episode 1: The Ransomware Ecosystem</a:t>
            </a:r>
          </a:p>
        </p:txBody>
      </p:sp>
      <p:sp>
        <p:nvSpPr>
          <p:cNvPr id="2" name="TextBox 1">
            <a:extLst>
              <a:ext uri="{FF2B5EF4-FFF2-40B4-BE49-F238E27FC236}">
                <a16:creationId xmlns:a16="http://schemas.microsoft.com/office/drawing/2014/main" id="{2FEFD565-02E1-82CF-F1F1-734B5E6B367A}"/>
              </a:ext>
            </a:extLst>
          </p:cNvPr>
          <p:cNvSpPr txBox="1"/>
          <p:nvPr/>
        </p:nvSpPr>
        <p:spPr>
          <a:xfrm>
            <a:off x="763645" y="4606270"/>
            <a:ext cx="4990384" cy="646331"/>
          </a:xfrm>
          <a:prstGeom prst="rect">
            <a:avLst/>
          </a:prstGeom>
          <a:noFill/>
        </p:spPr>
        <p:txBody>
          <a:bodyPr wrap="square" rtlCol="0">
            <a:spAutoFit/>
          </a:bodyPr>
          <a:lstStyle/>
          <a:p>
            <a:r>
              <a:rPr lang="en-GB" b="1" dirty="0">
                <a:latin typeface="Arial Black" panose="020B0604020202020204" pitchFamily="34" charset="0"/>
                <a:cs typeface="Arial Black" panose="020B0604020202020204" pitchFamily="34" charset="0"/>
              </a:rPr>
              <a:t>UNITED KINGDOM National Cyber Security Centre (NCSC) PODCAST</a:t>
            </a:r>
          </a:p>
        </p:txBody>
      </p:sp>
      <p:pic>
        <p:nvPicPr>
          <p:cNvPr id="6" name="Picture 5" descr="Logo, company name&#10;&#10;Description automatically generated">
            <a:extLst>
              <a:ext uri="{FF2B5EF4-FFF2-40B4-BE49-F238E27FC236}">
                <a16:creationId xmlns:a16="http://schemas.microsoft.com/office/drawing/2014/main" id="{A8CF3513-9718-4C03-3227-89109298B5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966" y="4613547"/>
            <a:ext cx="498888" cy="330717"/>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EC6DD2B9-2083-5BD0-C51E-BAD7156779AB}"/>
              </a:ext>
            </a:extLst>
          </p:cNvPr>
          <p:cNvSpPr txBox="1"/>
          <p:nvPr/>
        </p:nvSpPr>
        <p:spPr>
          <a:xfrm>
            <a:off x="6200078" y="1856961"/>
            <a:ext cx="5991922" cy="646331"/>
          </a:xfrm>
          <a:prstGeom prst="rect">
            <a:avLst/>
          </a:prstGeom>
          <a:noFill/>
        </p:spPr>
        <p:txBody>
          <a:bodyPr wrap="square" rtlCol="0">
            <a:spAutoFit/>
          </a:bodyPr>
          <a:lstStyle/>
          <a:p>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We dissect the latest cyber crime trends from our </a:t>
            </a:r>
            <a:r>
              <a:rPr lang="en-GB" sz="1200" b="0" i="0" u="none" strike="noStrike" dirty="0">
                <a:solidFill>
                  <a:srgbClr val="2B70B9"/>
                </a:solidFill>
                <a:effectLst/>
                <a:latin typeface="Arial" panose="020B0604020202020204" pitchFamily="34" charset="0"/>
                <a:cs typeface="Arial" panose="020B0604020202020204" pitchFamily="34" charset="0"/>
                <a:hlinkClick r:id="rId4"/>
              </a:rPr>
              <a:t>Evolution of Cyber Crime paper</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 and unravel the MO behind ransomware attacks. From the attack mechanics themselves to mitigation strategies, join us as we explore the </a:t>
            </a:r>
            <a:r>
              <a:rPr lang="en-GB" sz="1200" b="1" i="0" u="none" strike="noStrike" dirty="0">
                <a:solidFill>
                  <a:srgbClr val="000000"/>
                </a:solidFill>
                <a:effectLst/>
                <a:latin typeface="Arial" panose="020B0604020202020204" pitchFamily="34" charset="0"/>
                <a:cs typeface="Arial" panose="020B0604020202020204" pitchFamily="34" charset="0"/>
              </a:rPr>
              <a:t>who</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r>
              <a:rPr lang="en-GB" sz="1200" b="1" i="0" u="none" strike="noStrike" dirty="0">
                <a:solidFill>
                  <a:srgbClr val="000000"/>
                </a:solidFill>
                <a:effectLst/>
                <a:latin typeface="Arial" panose="020B0604020202020204" pitchFamily="34" charset="0"/>
                <a:cs typeface="Arial" panose="020B0604020202020204" pitchFamily="34" charset="0"/>
              </a:rPr>
              <a:t>what </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and </a:t>
            </a:r>
            <a:r>
              <a:rPr lang="en-GB" sz="1200" b="1" i="0" u="none" strike="noStrike" dirty="0">
                <a:solidFill>
                  <a:srgbClr val="000000"/>
                </a:solidFill>
                <a:effectLst/>
                <a:latin typeface="Arial" panose="020B0604020202020204" pitchFamily="34" charset="0"/>
                <a:cs typeface="Arial" panose="020B0604020202020204" pitchFamily="34" charset="0"/>
              </a:rPr>
              <a:t>how</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 of ransomware.</a:t>
            </a:r>
            <a:endParaRPr lang="en-US"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16EC422-21A1-F7D9-DBBD-EE908D430EA8}"/>
              </a:ext>
            </a:extLst>
          </p:cNvPr>
          <p:cNvSpPr txBox="1"/>
          <p:nvPr/>
        </p:nvSpPr>
        <p:spPr>
          <a:xfrm>
            <a:off x="6200078" y="2821981"/>
            <a:ext cx="5991922" cy="646331"/>
          </a:xfrm>
          <a:prstGeom prst="rect">
            <a:avLst/>
          </a:prstGeom>
          <a:noFill/>
        </p:spPr>
        <p:txBody>
          <a:bodyPr wrap="square" rtlCol="0">
            <a:spAutoFit/>
          </a:bodyPr>
          <a:lstStyle/>
          <a:p>
            <a:pPr algn="l" fontAlgn="auto"/>
            <a:r>
              <a:rPr lang="en-GB" sz="1200" dirty="0">
                <a:solidFill>
                  <a:srgbClr val="000000"/>
                </a:solidFill>
                <a:latin typeface="Arial" panose="020B0604020202020204" pitchFamily="34" charset="0"/>
                <a:cs typeface="Arial" panose="020B0604020202020204" pitchFamily="34" charset="0"/>
              </a:rPr>
              <a:t>W</a:t>
            </a:r>
            <a:r>
              <a:rPr lang="en-GB" sz="1200" b="0" i="0" u="none" strike="noStrike" dirty="0">
                <a:solidFill>
                  <a:srgbClr val="000000"/>
                </a:solidFill>
                <a:effectLst/>
                <a:latin typeface="Arial" panose="020B0604020202020204" pitchFamily="34" charset="0"/>
                <a:cs typeface="Arial" panose="020B0604020202020204" pitchFamily="34" charset="0"/>
              </a:rPr>
              <a:t>e’re joined by Viscount Camrose, UK Minister for Artificial Intelligence (AI), to discuss the security and ethical dimensions of AI, its impact on humanity, and the balance of opportunities and risks.</a:t>
            </a:r>
          </a:p>
        </p:txBody>
      </p:sp>
      <p:sp>
        <p:nvSpPr>
          <p:cNvPr id="11" name="TextBox 10">
            <a:extLst>
              <a:ext uri="{FF2B5EF4-FFF2-40B4-BE49-F238E27FC236}">
                <a16:creationId xmlns:a16="http://schemas.microsoft.com/office/drawing/2014/main" id="{440F5B04-1BC8-9C9F-0070-2A736C79754E}"/>
              </a:ext>
            </a:extLst>
          </p:cNvPr>
          <p:cNvSpPr txBox="1"/>
          <p:nvPr/>
        </p:nvSpPr>
        <p:spPr>
          <a:xfrm>
            <a:off x="6200078" y="3787001"/>
            <a:ext cx="5991922" cy="646331"/>
          </a:xfrm>
          <a:prstGeom prst="rect">
            <a:avLst/>
          </a:prstGeom>
          <a:noFill/>
        </p:spPr>
        <p:txBody>
          <a:bodyPr wrap="square" rtlCol="0">
            <a:spAutoFit/>
          </a:bodyPr>
          <a:lstStyle/>
          <a:p>
            <a:r>
              <a:rPr lang="en-GB" sz="1200" dirty="0">
                <a:solidFill>
                  <a:srgbClr val="000000"/>
                </a:solidFill>
                <a:highlight>
                  <a:srgbClr val="FFFFFF"/>
                </a:highlight>
                <a:latin typeface="Arial" panose="020B0604020202020204" pitchFamily="34" charset="0"/>
                <a:cs typeface="Arial" panose="020B0604020202020204" pitchFamily="34" charset="0"/>
              </a:rPr>
              <a:t>W</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e’re joined by Will Middleton, Cyber Director at the Foreign, Commonwealth &amp; Development Office (FCDO). Together, we delve into the evolving cyber threat landscape, discussing its impacts and future trajectories.</a:t>
            </a:r>
            <a:endParaRPr lang="en-US"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91BD7A8-6254-FCD4-971D-594A4DC8BE3E}"/>
              </a:ext>
            </a:extLst>
          </p:cNvPr>
          <p:cNvSpPr txBox="1"/>
          <p:nvPr/>
        </p:nvSpPr>
        <p:spPr>
          <a:xfrm>
            <a:off x="6200078" y="4752021"/>
            <a:ext cx="5991922" cy="830997"/>
          </a:xfrm>
          <a:prstGeom prst="rect">
            <a:avLst/>
          </a:prstGeom>
          <a:noFill/>
        </p:spPr>
        <p:txBody>
          <a:bodyPr wrap="square" rtlCol="0">
            <a:spAutoFit/>
          </a:bodyPr>
          <a:lstStyle/>
          <a:p>
            <a:r>
              <a:rPr lang="en-GB" sz="1200" dirty="0">
                <a:solidFill>
                  <a:srgbClr val="000000"/>
                </a:solidFill>
                <a:highlight>
                  <a:srgbClr val="FFFFFF"/>
                </a:highlight>
                <a:latin typeface="Arial" panose="020B0604020202020204" pitchFamily="34" charset="0"/>
                <a:cs typeface="Arial" panose="020B0604020202020204" pitchFamily="34" charset="0"/>
              </a:rPr>
              <a:t>W</a:t>
            </a:r>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e explore the significance of passwords and envision a world without them. Despite their drawbacks, why are passwords still pervasive? We discuss the challenges of transitioning away from passwords and our pragmatic approach to password management.</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84F281F-CC09-E7AC-80B9-D349A6B10845}"/>
              </a:ext>
            </a:extLst>
          </p:cNvPr>
          <p:cNvSpPr txBox="1"/>
          <p:nvPr/>
        </p:nvSpPr>
        <p:spPr>
          <a:xfrm>
            <a:off x="6200078" y="5901706"/>
            <a:ext cx="5991922" cy="646331"/>
          </a:xfrm>
          <a:prstGeom prst="rect">
            <a:avLst/>
          </a:prstGeom>
          <a:noFill/>
        </p:spPr>
        <p:txBody>
          <a:bodyPr wrap="square" rtlCol="0">
            <a:spAutoFit/>
          </a:bodyPr>
          <a:lstStyle/>
          <a:p>
            <a:r>
              <a:rPr lang="en-GB" sz="1200" b="0" i="0" u="none" strike="noStrike" dirty="0">
                <a:solidFill>
                  <a:srgbClr val="000000"/>
                </a:solidFill>
                <a:effectLst/>
                <a:highlight>
                  <a:srgbClr val="FFFFFF"/>
                </a:highlight>
                <a:latin typeface="Arial" panose="020B0604020202020204" pitchFamily="34" charset="0"/>
                <a:cs typeface="Arial" panose="020B0604020202020204" pitchFamily="34" charset="0"/>
              </a:rPr>
              <a:t>We uncover the crucial role of sharing cyber security insights. From enhancing resilience to fostering collective defence, discover why sharing information is paramount in combating cyber threats.</a:t>
            </a: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2B44C6E-5236-D164-3781-225E8D8D9AA6}"/>
              </a:ext>
            </a:extLst>
          </p:cNvPr>
          <p:cNvSpPr txBox="1"/>
          <p:nvPr/>
        </p:nvSpPr>
        <p:spPr>
          <a:xfrm>
            <a:off x="6200078" y="2491564"/>
            <a:ext cx="4616328" cy="342145"/>
          </a:xfrm>
          <a:prstGeom prst="rect">
            <a:avLst/>
          </a:prstGeom>
          <a:noFill/>
        </p:spPr>
        <p:txBody>
          <a:bodyPr wrap="square" rtlCol="0">
            <a:spAutoFit/>
          </a:bodyPr>
          <a:lstStyle/>
          <a:p>
            <a:pPr>
              <a:lnSpc>
                <a:spcPct val="110000"/>
              </a:lnSpc>
              <a:spcAft>
                <a:spcPts val="600"/>
              </a:spcAft>
              <a:buClr>
                <a:srgbClr val="C00000"/>
              </a:buClr>
            </a:pPr>
            <a:r>
              <a:rPr lang="en-GB" sz="1600" b="1" dirty="0">
                <a:solidFill>
                  <a:srgbClr val="C00000"/>
                </a:solidFill>
                <a:latin typeface="Arial" panose="020B0604020202020204" pitchFamily="34" charset="0"/>
                <a:cs typeface="Arial" panose="020B0604020202020204" pitchFamily="34" charset="0"/>
                <a:sym typeface="Wingdings" pitchFamily="2" charset="2"/>
              </a:rPr>
              <a:t>Episode 2: AI</a:t>
            </a:r>
          </a:p>
        </p:txBody>
      </p:sp>
      <p:sp>
        <p:nvSpPr>
          <p:cNvPr id="15" name="TextBox 14">
            <a:extLst>
              <a:ext uri="{FF2B5EF4-FFF2-40B4-BE49-F238E27FC236}">
                <a16:creationId xmlns:a16="http://schemas.microsoft.com/office/drawing/2014/main" id="{6F1CA52B-046D-95D3-DF6A-5FCEF4D14EA2}"/>
              </a:ext>
            </a:extLst>
          </p:cNvPr>
          <p:cNvSpPr txBox="1"/>
          <p:nvPr/>
        </p:nvSpPr>
        <p:spPr>
          <a:xfrm>
            <a:off x="6200078" y="3456584"/>
            <a:ext cx="4616328" cy="342145"/>
          </a:xfrm>
          <a:prstGeom prst="rect">
            <a:avLst/>
          </a:prstGeom>
          <a:noFill/>
        </p:spPr>
        <p:txBody>
          <a:bodyPr wrap="square" rtlCol="0">
            <a:spAutoFit/>
          </a:bodyPr>
          <a:lstStyle/>
          <a:p>
            <a:pPr>
              <a:lnSpc>
                <a:spcPct val="110000"/>
              </a:lnSpc>
              <a:spcAft>
                <a:spcPts val="600"/>
              </a:spcAft>
              <a:buClr>
                <a:srgbClr val="C00000"/>
              </a:buClr>
            </a:pPr>
            <a:r>
              <a:rPr lang="en-GB" sz="1600" b="1" dirty="0">
                <a:solidFill>
                  <a:srgbClr val="C00000"/>
                </a:solidFill>
                <a:latin typeface="Arial" panose="020B0604020202020204" pitchFamily="34" charset="0"/>
                <a:cs typeface="Arial" panose="020B0604020202020204" pitchFamily="34" charset="0"/>
                <a:sym typeface="Wingdings" pitchFamily="2" charset="2"/>
              </a:rPr>
              <a:t>Episode 3: Cyber Proliferation</a:t>
            </a:r>
          </a:p>
        </p:txBody>
      </p:sp>
      <p:sp>
        <p:nvSpPr>
          <p:cNvPr id="16" name="TextBox 15">
            <a:extLst>
              <a:ext uri="{FF2B5EF4-FFF2-40B4-BE49-F238E27FC236}">
                <a16:creationId xmlns:a16="http://schemas.microsoft.com/office/drawing/2014/main" id="{686FCCEE-540C-0C0B-2E52-AB9A1234BC64}"/>
              </a:ext>
            </a:extLst>
          </p:cNvPr>
          <p:cNvSpPr txBox="1"/>
          <p:nvPr/>
        </p:nvSpPr>
        <p:spPr>
          <a:xfrm>
            <a:off x="6200078" y="4421604"/>
            <a:ext cx="4616328" cy="342145"/>
          </a:xfrm>
          <a:prstGeom prst="rect">
            <a:avLst/>
          </a:prstGeom>
          <a:noFill/>
        </p:spPr>
        <p:txBody>
          <a:bodyPr wrap="square" rtlCol="0">
            <a:spAutoFit/>
          </a:bodyPr>
          <a:lstStyle/>
          <a:p>
            <a:pPr>
              <a:lnSpc>
                <a:spcPct val="110000"/>
              </a:lnSpc>
              <a:spcAft>
                <a:spcPts val="600"/>
              </a:spcAft>
              <a:buClr>
                <a:srgbClr val="C00000"/>
              </a:buClr>
            </a:pPr>
            <a:r>
              <a:rPr lang="en-GB" sz="1600" b="1" dirty="0">
                <a:solidFill>
                  <a:srgbClr val="C00000"/>
                </a:solidFill>
                <a:latin typeface="Arial" panose="020B0604020202020204" pitchFamily="34" charset="0"/>
                <a:cs typeface="Arial" panose="020B0604020202020204" pitchFamily="34" charset="0"/>
                <a:sym typeface="Wingdings" pitchFamily="2" charset="2"/>
              </a:rPr>
              <a:t>Episode 4: Life Beyond Passwords</a:t>
            </a:r>
          </a:p>
        </p:txBody>
      </p:sp>
      <p:sp>
        <p:nvSpPr>
          <p:cNvPr id="17" name="TextBox 16">
            <a:extLst>
              <a:ext uri="{FF2B5EF4-FFF2-40B4-BE49-F238E27FC236}">
                <a16:creationId xmlns:a16="http://schemas.microsoft.com/office/drawing/2014/main" id="{B59668DC-7B6E-D4E8-F1B6-5EA4B02A6EC5}"/>
              </a:ext>
            </a:extLst>
          </p:cNvPr>
          <p:cNvSpPr txBox="1"/>
          <p:nvPr/>
        </p:nvSpPr>
        <p:spPr>
          <a:xfrm>
            <a:off x="6200078" y="5571290"/>
            <a:ext cx="4616328" cy="342145"/>
          </a:xfrm>
          <a:prstGeom prst="rect">
            <a:avLst/>
          </a:prstGeom>
          <a:noFill/>
        </p:spPr>
        <p:txBody>
          <a:bodyPr wrap="square" rtlCol="0">
            <a:spAutoFit/>
          </a:bodyPr>
          <a:lstStyle/>
          <a:p>
            <a:pPr>
              <a:lnSpc>
                <a:spcPct val="110000"/>
              </a:lnSpc>
              <a:spcAft>
                <a:spcPts val="600"/>
              </a:spcAft>
              <a:buClr>
                <a:srgbClr val="C00000"/>
              </a:buClr>
            </a:pPr>
            <a:r>
              <a:rPr lang="en-GB" sz="1600" b="1" dirty="0">
                <a:solidFill>
                  <a:srgbClr val="C00000"/>
                </a:solidFill>
                <a:latin typeface="Arial" panose="020B0604020202020204" pitchFamily="34" charset="0"/>
                <a:cs typeface="Arial" panose="020B0604020202020204" pitchFamily="34" charset="0"/>
                <a:sym typeface="Wingdings" pitchFamily="2" charset="2"/>
              </a:rPr>
              <a:t>Episode 5: Incidents and Information Sharing</a:t>
            </a:r>
          </a:p>
        </p:txBody>
      </p:sp>
      <p:sp>
        <p:nvSpPr>
          <p:cNvPr id="18" name="TextBox 17">
            <a:extLst>
              <a:ext uri="{FF2B5EF4-FFF2-40B4-BE49-F238E27FC236}">
                <a16:creationId xmlns:a16="http://schemas.microsoft.com/office/drawing/2014/main" id="{5BE6F2EF-2A72-8C1C-0674-CD7BFDA89657}"/>
              </a:ext>
            </a:extLst>
          </p:cNvPr>
          <p:cNvSpPr txBox="1"/>
          <p:nvPr/>
        </p:nvSpPr>
        <p:spPr>
          <a:xfrm>
            <a:off x="9069658" y="6633926"/>
            <a:ext cx="323013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5"/>
              </a:rPr>
              <a:t>NCSC Cyber Series Podcast</a:t>
            </a:r>
            <a:r>
              <a:rPr lang="en-US" sz="1000" dirty="0">
                <a:latin typeface="Arial" panose="020B0604020202020204" pitchFamily="34" charset="0"/>
                <a:cs typeface="Arial" panose="020B0604020202020204" pitchFamily="34" charset="0"/>
              </a:rPr>
              <a:t> (April 2024)</a:t>
            </a:r>
          </a:p>
        </p:txBody>
      </p:sp>
      <p:pic>
        <p:nvPicPr>
          <p:cNvPr id="20" name="Picture 19" descr="A blue square with white text and a unicorn&#10;&#10;Description automatically generated">
            <a:extLst>
              <a:ext uri="{FF2B5EF4-FFF2-40B4-BE49-F238E27FC236}">
                <a16:creationId xmlns:a16="http://schemas.microsoft.com/office/drawing/2014/main" id="{58F16CB4-8B73-F31C-BBAD-E29E35C1972B}"/>
              </a:ext>
            </a:extLst>
          </p:cNvPr>
          <p:cNvPicPr>
            <a:picLocks noChangeAspect="1"/>
          </p:cNvPicPr>
          <p:nvPr/>
        </p:nvPicPr>
        <p:blipFill>
          <a:blip r:embed="rId6"/>
          <a:stretch>
            <a:fillRect/>
          </a:stretch>
        </p:blipFill>
        <p:spPr>
          <a:xfrm>
            <a:off x="144966" y="1601200"/>
            <a:ext cx="5747700" cy="2865296"/>
          </a:xfrm>
          <a:prstGeom prst="rect">
            <a:avLst/>
          </a:prstGeom>
        </p:spPr>
      </p:pic>
      <p:sp>
        <p:nvSpPr>
          <p:cNvPr id="21" name="Title 1">
            <a:extLst>
              <a:ext uri="{FF2B5EF4-FFF2-40B4-BE49-F238E27FC236}">
                <a16:creationId xmlns:a16="http://schemas.microsoft.com/office/drawing/2014/main" id="{F531F4CA-056D-93B4-7EC6-97960946CAB3}"/>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Digested</a:t>
            </a:r>
            <a:r>
              <a:rPr lang="en-GB" sz="4000" b="1" dirty="0">
                <a:solidFill>
                  <a:srgbClr val="C00000"/>
                </a:solidFill>
                <a:latin typeface="Arial Black" panose="020B0604020202020204" pitchFamily="34" charset="0"/>
                <a:ea typeface="+mn-ea"/>
                <a:cs typeface="Arial Black" panose="020B0604020202020204" pitchFamily="34" charset="0"/>
              </a:rPr>
              <a:t> Listen</a:t>
            </a:r>
            <a:endParaRPr lang="en-GB" sz="4000" b="1" dirty="0">
              <a:solidFill>
                <a:schemeClr val="tx1"/>
              </a:solidFill>
              <a:latin typeface="Arial Black" panose="020B0604020202020204" pitchFamily="34" charset="0"/>
              <a:ea typeface="+mn-ea"/>
              <a:cs typeface="Arial Black" panose="020B0604020202020204" pitchFamily="34" charset="0"/>
            </a:endParaRPr>
          </a:p>
        </p:txBody>
      </p:sp>
    </p:spTree>
    <p:extLst>
      <p:ext uri="{BB962C8B-B14F-4D97-AF65-F5344CB8AC3E}">
        <p14:creationId xmlns:p14="http://schemas.microsoft.com/office/powerpoint/2010/main" val="94141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B10AF9-F629-24C2-89C1-6EA05BA3B7EF}"/>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Digested</a:t>
            </a:r>
            <a:r>
              <a:rPr lang="en-GB" sz="4000" b="1" dirty="0">
                <a:solidFill>
                  <a:srgbClr val="C00000"/>
                </a:solidFill>
                <a:latin typeface="Arial Black" panose="020B0604020202020204" pitchFamily="34" charset="0"/>
                <a:ea typeface="+mn-ea"/>
                <a:cs typeface="Arial Black" panose="020B0604020202020204" pitchFamily="34" charset="0"/>
              </a:rPr>
              <a:t> </a:t>
            </a:r>
            <a:r>
              <a:rPr lang="en-GB" sz="4000" b="1" dirty="0">
                <a:solidFill>
                  <a:schemeClr val="tx1"/>
                </a:solidFill>
                <a:latin typeface="Arial Black" panose="020B0604020202020204" pitchFamily="34" charset="0"/>
                <a:ea typeface="+mn-ea"/>
                <a:cs typeface="Arial Black" panose="020B0604020202020204" pitchFamily="34" charset="0"/>
              </a:rPr>
              <a:t>read: </a:t>
            </a:r>
            <a:r>
              <a:rPr lang="en-GB" sz="4000" b="1" dirty="0">
                <a:solidFill>
                  <a:srgbClr val="C00000"/>
                </a:solidFill>
                <a:latin typeface="Arial Black" panose="020B0604020202020204" pitchFamily="34" charset="0"/>
                <a:ea typeface="+mn-ea"/>
                <a:cs typeface="Arial Black" panose="020B0604020202020204" pitchFamily="34" charset="0"/>
              </a:rPr>
              <a:t>cybersecurity</a:t>
            </a:r>
            <a:endParaRPr lang="en-GB" sz="4000" b="1" dirty="0">
              <a:solidFill>
                <a:schemeClr val="tx1"/>
              </a:solidFill>
              <a:latin typeface="Arial Black" panose="020B0604020202020204" pitchFamily="34" charset="0"/>
              <a:ea typeface="+mn-ea"/>
              <a:cs typeface="Arial Black" panose="020B0604020202020204" pitchFamily="34" charset="0"/>
            </a:endParaRPr>
          </a:p>
        </p:txBody>
      </p:sp>
      <p:sp>
        <p:nvSpPr>
          <p:cNvPr id="8" name="TextBox 7">
            <a:extLst>
              <a:ext uri="{FF2B5EF4-FFF2-40B4-BE49-F238E27FC236}">
                <a16:creationId xmlns:a16="http://schemas.microsoft.com/office/drawing/2014/main" id="{5C9460F6-1666-8431-0A71-0ACABA8C79C7}"/>
              </a:ext>
            </a:extLst>
          </p:cNvPr>
          <p:cNvSpPr txBox="1"/>
          <p:nvPr/>
        </p:nvSpPr>
        <p:spPr>
          <a:xfrm>
            <a:off x="4404732" y="1286794"/>
            <a:ext cx="7787268" cy="4693593"/>
          </a:xfrm>
          <a:prstGeom prst="rect">
            <a:avLst/>
          </a:prstGeom>
          <a:noFill/>
        </p:spPr>
        <p:txBody>
          <a:bodyPr wrap="square" rtlCol="0">
            <a:spAutoFit/>
          </a:bodyPr>
          <a:lstStyle/>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Lock down the code </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Defense in depth</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Strengthen open source code</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Vet developers </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“Build it like it’s broken”</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Rethink the architecture of the microchip</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Humans are the weakest link: unpatched bugs, credential theft, failure to use multifactor authentication</a:t>
            </a:r>
          </a:p>
          <a:p>
            <a:pPr marL="342900" indent="-342900">
              <a:spcAft>
                <a:spcPts val="600"/>
              </a:spcAft>
              <a:buFont typeface="+mj-lt"/>
              <a:buAutoNum type="arabicPeriod"/>
            </a:pPr>
            <a:r>
              <a:rPr lang="en-US" sz="2400" dirty="0">
                <a:solidFill>
                  <a:schemeClr val="tx1">
                    <a:lumMod val="95000"/>
                    <a:lumOff val="5000"/>
                  </a:schemeClr>
                </a:solidFill>
                <a:latin typeface="Arial" panose="020B0604020202020204" pitchFamily="34" charset="0"/>
                <a:cs typeface="Arial" panose="020B0604020202020204" pitchFamily="34" charset="0"/>
              </a:rPr>
              <a:t>Pass regulation to require basic cybersecurity requirements</a:t>
            </a:r>
          </a:p>
        </p:txBody>
      </p:sp>
      <p:pic>
        <p:nvPicPr>
          <p:cNvPr id="3" name="Picture 2" descr="A book cover with a city skyline&#10;&#10;Description automatically generated">
            <a:extLst>
              <a:ext uri="{FF2B5EF4-FFF2-40B4-BE49-F238E27FC236}">
                <a16:creationId xmlns:a16="http://schemas.microsoft.com/office/drawing/2014/main" id="{9415C76C-8F75-0093-2374-37B1A8087E3F}"/>
              </a:ext>
            </a:extLst>
          </p:cNvPr>
          <p:cNvPicPr>
            <a:picLocks noChangeAspect="1"/>
          </p:cNvPicPr>
          <p:nvPr/>
        </p:nvPicPr>
        <p:blipFill>
          <a:blip r:embed="rId3"/>
          <a:stretch>
            <a:fillRect/>
          </a:stretch>
        </p:blipFill>
        <p:spPr>
          <a:xfrm>
            <a:off x="590714" y="1286794"/>
            <a:ext cx="3334515" cy="5128677"/>
          </a:xfrm>
          <a:prstGeom prst="rect">
            <a:avLst/>
          </a:prstGeom>
        </p:spPr>
      </p:pic>
    </p:spTree>
    <p:extLst>
      <p:ext uri="{BB962C8B-B14F-4D97-AF65-F5344CB8AC3E}">
        <p14:creationId xmlns:p14="http://schemas.microsoft.com/office/powerpoint/2010/main" val="44018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5DB9BD-D5F4-7EA7-C0B2-2B42153DA7EC}"/>
              </a:ext>
            </a:extLst>
          </p:cNvPr>
          <p:cNvSpPr txBox="1">
            <a:spLocks/>
          </p:cNvSpPr>
          <p:nvPr/>
        </p:nvSpPr>
        <p:spPr>
          <a:xfrm>
            <a:off x="644994" y="306106"/>
            <a:ext cx="2953229"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Thank</a:t>
            </a:r>
            <a:b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br>
            <a:r>
              <a:rPr kumimoji="0" lang="en-GB" sz="5600" b="1" i="0" u="none" strike="noStrike" kern="1200" cap="all" spc="0" normalizeH="0" baseline="0" noProof="0" dirty="0">
                <a:ln>
                  <a:noFill/>
                </a:ln>
                <a:solidFill>
                  <a:sysClr val="window" lastClr="FFFFFF"/>
                </a:solidFill>
                <a:effectLst/>
                <a:uLnTx/>
                <a:uFillTx/>
                <a:latin typeface="Arial" panose="020B0604020202020204"/>
                <a:ea typeface="+mj-ea"/>
                <a:cs typeface="+mj-cs"/>
              </a:rPr>
              <a:t>YOU</a:t>
            </a:r>
          </a:p>
        </p:txBody>
      </p:sp>
      <p:sp>
        <p:nvSpPr>
          <p:cNvPr id="2" name="Rectangle 1">
            <a:extLst>
              <a:ext uri="{FF2B5EF4-FFF2-40B4-BE49-F238E27FC236}">
                <a16:creationId xmlns:a16="http://schemas.microsoft.com/office/drawing/2014/main" id="{7B9A687C-5BFD-63F1-D1DE-2D120A6768AD}"/>
              </a:ext>
            </a:extLst>
          </p:cNvPr>
          <p:cNvSpPr/>
          <p:nvPr/>
        </p:nvSpPr>
        <p:spPr>
          <a:xfrm>
            <a:off x="586152" y="2412975"/>
            <a:ext cx="2953229" cy="109024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A4237BD3-5805-AFBC-3F66-B9CA6BB78CC1}"/>
              </a:ext>
            </a:extLst>
          </p:cNvPr>
          <p:cNvSpPr/>
          <p:nvPr/>
        </p:nvSpPr>
        <p:spPr>
          <a:xfrm>
            <a:off x="586156" y="1336826"/>
            <a:ext cx="5167874" cy="1090247"/>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95454D44-E93D-C493-7F07-44387834511C}"/>
              </a:ext>
            </a:extLst>
          </p:cNvPr>
          <p:cNvSpPr txBox="1">
            <a:spLocks/>
          </p:cNvSpPr>
          <p:nvPr/>
        </p:nvSpPr>
        <p:spPr>
          <a:xfrm>
            <a:off x="815167" y="1248386"/>
            <a:ext cx="5895876" cy="470566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6000" kern="1200" cap="all" baseline="0">
                <a:solidFill>
                  <a:srgbClr val="C00000"/>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AI-specific</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b="1" i="0" u="none" strike="noStrike" kern="1200" cap="all" spc="0" normalizeH="0" baseline="0" noProof="0" dirty="0">
                <a:ln>
                  <a:noFill/>
                </a:ln>
                <a:solidFill>
                  <a:sysClr val="window" lastClr="FFFFFF"/>
                </a:solidFill>
                <a:effectLst/>
                <a:uLnTx/>
                <a:uFillTx/>
                <a:latin typeface="Arial" panose="020B0604020202020204"/>
                <a:ea typeface="+mj-ea"/>
                <a:cs typeface="+mj-cs"/>
              </a:rPr>
              <a:t>risks</a:t>
            </a:r>
          </a:p>
        </p:txBody>
      </p:sp>
    </p:spTree>
    <p:extLst>
      <p:ext uri="{BB962C8B-B14F-4D97-AF65-F5344CB8AC3E}">
        <p14:creationId xmlns:p14="http://schemas.microsoft.com/office/powerpoint/2010/main" val="215010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B10AF9-F629-24C2-89C1-6EA05BA3B7EF}"/>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Digested</a:t>
            </a:r>
            <a:r>
              <a:rPr lang="en-GB" sz="4000" b="1" dirty="0">
                <a:solidFill>
                  <a:srgbClr val="C00000"/>
                </a:solidFill>
                <a:latin typeface="Arial Black" panose="020B0604020202020204" pitchFamily="34" charset="0"/>
                <a:ea typeface="+mn-ea"/>
                <a:cs typeface="Arial Black" panose="020B0604020202020204" pitchFamily="34" charset="0"/>
              </a:rPr>
              <a:t> </a:t>
            </a:r>
            <a:r>
              <a:rPr lang="en-GB" sz="4000" b="1" dirty="0">
                <a:solidFill>
                  <a:schemeClr val="tx1"/>
                </a:solidFill>
                <a:latin typeface="Arial Black" panose="020B0604020202020204" pitchFamily="34" charset="0"/>
                <a:ea typeface="+mn-ea"/>
                <a:cs typeface="Arial Black" panose="020B0604020202020204" pitchFamily="34" charset="0"/>
              </a:rPr>
              <a:t>read: </a:t>
            </a:r>
            <a:r>
              <a:rPr lang="en-GB" sz="4000" b="1" dirty="0">
                <a:solidFill>
                  <a:srgbClr val="C00000"/>
                </a:solidFill>
                <a:latin typeface="Arial Black" panose="020B0604020202020204" pitchFamily="34" charset="0"/>
                <a:ea typeface="+mn-ea"/>
                <a:cs typeface="Arial Black" panose="020B0604020202020204" pitchFamily="34" charset="0"/>
              </a:rPr>
              <a:t>AI</a:t>
            </a:r>
            <a:endParaRPr lang="en-GB" sz="4000" b="1" dirty="0">
              <a:solidFill>
                <a:schemeClr val="tx1"/>
              </a:solidFill>
              <a:latin typeface="Arial Black" panose="020B0604020202020204" pitchFamily="34" charset="0"/>
              <a:ea typeface="+mn-ea"/>
              <a:cs typeface="Arial Black" panose="020B0604020202020204" pitchFamily="34" charset="0"/>
            </a:endParaRPr>
          </a:p>
        </p:txBody>
      </p:sp>
      <p:sp>
        <p:nvSpPr>
          <p:cNvPr id="8" name="TextBox 7">
            <a:extLst>
              <a:ext uri="{FF2B5EF4-FFF2-40B4-BE49-F238E27FC236}">
                <a16:creationId xmlns:a16="http://schemas.microsoft.com/office/drawing/2014/main" id="{5C9460F6-1666-8431-0A71-0ACABA8C79C7}"/>
              </a:ext>
            </a:extLst>
          </p:cNvPr>
          <p:cNvSpPr txBox="1"/>
          <p:nvPr/>
        </p:nvSpPr>
        <p:spPr>
          <a:xfrm>
            <a:off x="4626764" y="1145540"/>
            <a:ext cx="7349490" cy="4196020"/>
          </a:xfrm>
          <a:prstGeom prst="rect">
            <a:avLst/>
          </a:prstGeom>
          <a:noFill/>
        </p:spPr>
        <p:txBody>
          <a:bodyPr wrap="square" rtlCol="0">
            <a:spAutoFit/>
          </a:bodyPr>
          <a:lstStyle/>
          <a:p>
            <a:pPr marL="342900" indent="-342900">
              <a:spcAft>
                <a:spcPts val="800"/>
              </a:spcAft>
              <a:buFont typeface="+mj-lt"/>
              <a:buAutoNum type="arabicPeriod"/>
            </a:pPr>
            <a:r>
              <a:rPr lang="en-US" sz="2400" dirty="0">
                <a:solidFill>
                  <a:srgbClr val="C00000"/>
                </a:solidFill>
                <a:latin typeface="Arial" panose="020B0604020202020204" pitchFamily="34" charset="0"/>
                <a:cs typeface="Arial" panose="020B0604020202020204" pitchFamily="34" charset="0"/>
              </a:rPr>
              <a:t>Transparency</a:t>
            </a:r>
            <a:r>
              <a:rPr lang="en-US" sz="2400" dirty="0">
                <a:latin typeface="Arial" panose="020B0604020202020204" pitchFamily="34" charset="0"/>
                <a:cs typeface="Arial" panose="020B0604020202020204" pitchFamily="34" charset="0"/>
              </a:rPr>
              <a:t>: Label products and services that are AI-generated or AI-aided</a:t>
            </a:r>
          </a:p>
          <a:p>
            <a:pPr marL="342900" indent="-342900">
              <a:spcAft>
                <a:spcPts val="800"/>
              </a:spcAft>
              <a:buFont typeface="+mj-lt"/>
              <a:buAutoNum type="arabicPeriod"/>
            </a:pPr>
            <a:r>
              <a:rPr lang="en-US" sz="2400" dirty="0">
                <a:solidFill>
                  <a:srgbClr val="C00000"/>
                </a:solidFill>
                <a:latin typeface="Arial" panose="020B0604020202020204" pitchFamily="34" charset="0"/>
                <a:cs typeface="Arial" panose="020B0604020202020204" pitchFamily="34" charset="0"/>
              </a:rPr>
              <a:t>Safety</a:t>
            </a:r>
            <a:r>
              <a:rPr lang="en-US" sz="2400" dirty="0">
                <a:latin typeface="Arial" panose="020B0604020202020204" pitchFamily="34" charset="0"/>
                <a:cs typeface="Arial" panose="020B0604020202020204" pitchFamily="34" charset="0"/>
              </a:rPr>
              <a:t>: when to ban AI products from public release</a:t>
            </a:r>
          </a:p>
          <a:p>
            <a:pPr marL="342900" indent="-342900">
              <a:spcAft>
                <a:spcPts val="800"/>
              </a:spcAft>
              <a:buFont typeface="+mj-lt"/>
              <a:buAutoNum type="arabicPeriod"/>
            </a:pPr>
            <a:r>
              <a:rPr lang="en-US" sz="2400" dirty="0">
                <a:solidFill>
                  <a:srgbClr val="C00000"/>
                </a:solidFill>
                <a:latin typeface="Arial" panose="020B0604020202020204" pitchFamily="34" charset="0"/>
                <a:cs typeface="Arial" panose="020B0604020202020204" pitchFamily="34" charset="0"/>
              </a:rPr>
              <a:t>Laws</a:t>
            </a:r>
            <a:r>
              <a:rPr lang="en-US" sz="2400" dirty="0">
                <a:latin typeface="Arial" panose="020B0604020202020204" pitchFamily="34" charset="0"/>
                <a:cs typeface="Arial" panose="020B0604020202020204" pitchFamily="34" charset="0"/>
              </a:rPr>
              <a:t>: update to take AI into account, e.g. copyright law, privacy law, cybersecurity law, non-discrimination and other human rights law </a:t>
            </a:r>
          </a:p>
          <a:p>
            <a:pPr marL="342900" indent="-342900">
              <a:spcAft>
                <a:spcPts val="800"/>
              </a:spcAft>
              <a:buFont typeface="+mj-lt"/>
              <a:buAutoNum type="arabicPeriod"/>
            </a:pPr>
            <a:r>
              <a:rPr lang="en-US" sz="2400" dirty="0">
                <a:solidFill>
                  <a:srgbClr val="C00000"/>
                </a:solidFill>
                <a:latin typeface="Arial" panose="020B0604020202020204" pitchFamily="34" charset="0"/>
                <a:cs typeface="Arial" panose="020B0604020202020204" pitchFamily="34" charset="0"/>
              </a:rPr>
              <a:t>Accountability</a:t>
            </a:r>
            <a:r>
              <a:rPr lang="en-US" sz="2400" dirty="0">
                <a:latin typeface="Arial" panose="020B0604020202020204" pitchFamily="34" charset="0"/>
                <a:cs typeface="Arial" panose="020B0604020202020204" pitchFamily="34" charset="0"/>
              </a:rPr>
              <a:t> for decisions or outcomes of an AI tool</a:t>
            </a:r>
          </a:p>
          <a:p>
            <a:pPr marL="342900" indent="-342900">
              <a:spcAft>
                <a:spcPts val="800"/>
              </a:spcAft>
              <a:buFont typeface="+mj-lt"/>
              <a:buAutoNum type="arabicPeriod"/>
            </a:pPr>
            <a:r>
              <a:rPr lang="en-US" sz="2400" dirty="0">
                <a:solidFill>
                  <a:srgbClr val="C00000"/>
                </a:solidFill>
                <a:latin typeface="Arial" panose="020B0604020202020204" pitchFamily="34" charset="0"/>
                <a:cs typeface="Arial" panose="020B0604020202020204" pitchFamily="34" charset="0"/>
              </a:rPr>
              <a:t>Opt-outs</a:t>
            </a:r>
            <a:r>
              <a:rPr lang="en-US" sz="2400" dirty="0">
                <a:latin typeface="Arial" panose="020B0604020202020204" pitchFamily="34" charset="0"/>
                <a:cs typeface="Arial" panose="020B0604020202020204" pitchFamily="34" charset="0"/>
              </a:rPr>
              <a:t> from AI systems</a:t>
            </a:r>
          </a:p>
        </p:txBody>
      </p:sp>
      <p:pic>
        <p:nvPicPr>
          <p:cNvPr id="10" name="Picture 9" descr="A magazine cover with a shiny metallic cube&#10;&#10;Description automatically generated">
            <a:extLst>
              <a:ext uri="{FF2B5EF4-FFF2-40B4-BE49-F238E27FC236}">
                <a16:creationId xmlns:a16="http://schemas.microsoft.com/office/drawing/2014/main" id="{C21D2D20-4096-AA66-F17D-6B86506D8E32}"/>
              </a:ext>
            </a:extLst>
          </p:cNvPr>
          <p:cNvPicPr>
            <a:picLocks noChangeAspect="1"/>
          </p:cNvPicPr>
          <p:nvPr/>
        </p:nvPicPr>
        <p:blipFill>
          <a:blip r:embed="rId3"/>
          <a:stretch>
            <a:fillRect/>
          </a:stretch>
        </p:blipFill>
        <p:spPr>
          <a:xfrm>
            <a:off x="598743" y="1145540"/>
            <a:ext cx="3378200" cy="5207000"/>
          </a:xfrm>
          <a:prstGeom prst="rect">
            <a:avLst/>
          </a:prstGeom>
        </p:spPr>
      </p:pic>
    </p:spTree>
    <p:extLst>
      <p:ext uri="{BB962C8B-B14F-4D97-AF65-F5344CB8AC3E}">
        <p14:creationId xmlns:p14="http://schemas.microsoft.com/office/powerpoint/2010/main" val="257580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4A15D1-091B-4F46-E5AF-CC7CE5DB402D}"/>
              </a:ext>
            </a:extLst>
          </p:cNvPr>
          <p:cNvPicPr>
            <a:picLocks noChangeAspect="1"/>
          </p:cNvPicPr>
          <p:nvPr/>
        </p:nvPicPr>
        <p:blipFill>
          <a:blip r:embed="rId3"/>
          <a:stretch>
            <a:fillRect/>
          </a:stretch>
        </p:blipFill>
        <p:spPr>
          <a:xfrm>
            <a:off x="598743" y="1325564"/>
            <a:ext cx="3438580" cy="5192487"/>
          </a:xfrm>
          <a:prstGeom prst="rect">
            <a:avLst/>
          </a:prstGeom>
        </p:spPr>
      </p:pic>
      <p:sp>
        <p:nvSpPr>
          <p:cNvPr id="4" name="TextBox 3">
            <a:extLst>
              <a:ext uri="{FF2B5EF4-FFF2-40B4-BE49-F238E27FC236}">
                <a16:creationId xmlns:a16="http://schemas.microsoft.com/office/drawing/2014/main" id="{4918D25D-E60F-243B-874F-67D1FE013C2C}"/>
              </a:ext>
            </a:extLst>
          </p:cNvPr>
          <p:cNvSpPr txBox="1"/>
          <p:nvPr/>
        </p:nvSpPr>
        <p:spPr>
          <a:xfrm>
            <a:off x="4327071" y="1199618"/>
            <a:ext cx="7864929" cy="5145255"/>
          </a:xfrm>
          <a:prstGeom prst="rect">
            <a:avLst/>
          </a:prstGeom>
          <a:noFill/>
        </p:spPr>
        <p:txBody>
          <a:bodyPr wrap="square" rtlCol="0">
            <a:spAutoFit/>
          </a:bodyPr>
          <a:lstStyle/>
          <a:p>
            <a:pPr marL="285750" indent="-285750">
              <a:lnSpc>
                <a:spcPct val="110000"/>
              </a:lnSpc>
              <a:spcAft>
                <a:spcPts val="800"/>
              </a:spcAft>
              <a:buClr>
                <a:srgbClr val="C00000"/>
              </a:buClr>
              <a:buFont typeface="Arial" panose="020B0604020202020204" pitchFamily="34" charset="0"/>
              <a:buChar char="•"/>
            </a:pPr>
            <a:r>
              <a:rPr lang="en-GB" sz="2400" dirty="0" err="1">
                <a:latin typeface="Arial" panose="020B0604020202020204" pitchFamily="34" charset="0"/>
                <a:cs typeface="Arial" panose="020B0604020202020204" pitchFamily="34" charset="0"/>
              </a:rPr>
              <a:t>Bnvents</a:t>
            </a:r>
            <a:r>
              <a:rPr lang="en-GB" sz="2400" dirty="0">
                <a:latin typeface="Arial" panose="020B0604020202020204" pitchFamily="34" charset="0"/>
                <a:cs typeface="Arial" panose="020B0604020202020204" pitchFamily="34" charset="0"/>
              </a:rPr>
              <a:t> ‘facts’ and ‘explanations’ that never happened (</a:t>
            </a:r>
            <a:r>
              <a:rPr lang="en-GB" sz="2400" b="1" dirty="0">
                <a:solidFill>
                  <a:srgbClr val="C00000"/>
                </a:solidFill>
                <a:latin typeface="Arial" panose="020B0604020202020204" pitchFamily="34" charset="0"/>
                <a:cs typeface="Arial" panose="020B0604020202020204" pitchFamily="34" charset="0"/>
              </a:rPr>
              <a:t>’hallucination</a:t>
            </a:r>
            <a:r>
              <a:rPr lang="en-GB" sz="2400" dirty="0">
                <a:latin typeface="Arial" panose="020B0604020202020204" pitchFamily="34" charset="0"/>
                <a:cs typeface="Arial" panose="020B0604020202020204" pitchFamily="34" charset="0"/>
              </a:rPr>
              <a:t>’)</a:t>
            </a:r>
          </a:p>
          <a:p>
            <a:pPr marL="285750" indent="-285750">
              <a:lnSpc>
                <a:spcPct val="110000"/>
              </a:lnSpc>
              <a:spcAft>
                <a:spcPts val="800"/>
              </a:spcAft>
              <a:buClr>
                <a:srgbClr val="C00000"/>
              </a:buClr>
              <a:buFont typeface="Arial" panose="020B0604020202020204" pitchFamily="34" charset="0"/>
              <a:buChar char="•"/>
            </a:pPr>
            <a:r>
              <a:rPr lang="en-GB" sz="2400" dirty="0">
                <a:latin typeface="Arial" panose="020B0604020202020204" pitchFamily="34" charset="0"/>
                <a:cs typeface="Arial" panose="020B0604020202020204" pitchFamily="34" charset="0"/>
              </a:rPr>
              <a:t>Trained on dodgy data (including copyrighted information – copyright violation? Raises the question of how to protect organisation’s/individual’s data)</a:t>
            </a:r>
          </a:p>
          <a:p>
            <a:pPr marL="285750" indent="-285750">
              <a:lnSpc>
                <a:spcPct val="110000"/>
              </a:lnSpc>
              <a:spcAft>
                <a:spcPts val="800"/>
              </a:spcAft>
              <a:buClr>
                <a:srgbClr val="C00000"/>
              </a:buClr>
              <a:buFont typeface="Arial" panose="020B0604020202020204" pitchFamily="34" charset="0"/>
              <a:buChar char="•"/>
            </a:pPr>
            <a:r>
              <a:rPr lang="en-GB" sz="2400" dirty="0">
                <a:latin typeface="Arial" panose="020B0604020202020204" pitchFamily="34" charset="0"/>
                <a:cs typeface="Arial" panose="020B0604020202020204" pitchFamily="34" charset="0"/>
              </a:rPr>
              <a:t>Biased at scale</a:t>
            </a:r>
          </a:p>
          <a:p>
            <a:pPr marL="285750" indent="-285750">
              <a:lnSpc>
                <a:spcPct val="110000"/>
              </a:lnSpc>
              <a:spcAft>
                <a:spcPts val="800"/>
              </a:spcAft>
              <a:buClr>
                <a:srgbClr val="C00000"/>
              </a:buClr>
              <a:buFont typeface="Arial" panose="020B0604020202020204" pitchFamily="34" charset="0"/>
              <a:buChar char="•"/>
            </a:pPr>
            <a:r>
              <a:rPr lang="en-GB" sz="2400" dirty="0">
                <a:latin typeface="Arial" panose="020B0604020202020204" pitchFamily="34" charset="0"/>
                <a:cs typeface="Arial" panose="020B0604020202020204" pitchFamily="34" charset="0"/>
              </a:rPr>
              <a:t>Fraud/scams at scale (photo/video/audio)</a:t>
            </a:r>
          </a:p>
          <a:p>
            <a:pPr marL="285750" indent="-285750">
              <a:lnSpc>
                <a:spcPct val="110000"/>
              </a:lnSpc>
              <a:spcAft>
                <a:spcPts val="800"/>
              </a:spcAft>
              <a:buClr>
                <a:srgbClr val="C00000"/>
              </a:buClr>
              <a:buFont typeface="Arial" panose="020B0604020202020204" pitchFamily="34" charset="0"/>
              <a:buChar char="•"/>
            </a:pPr>
            <a:r>
              <a:rPr lang="en-GB" sz="2400" dirty="0">
                <a:latin typeface="Arial" panose="020B0604020202020204" pitchFamily="34" charset="0"/>
                <a:cs typeface="Arial" panose="020B0604020202020204" pitchFamily="34" charset="0"/>
                <a:sym typeface="Wingdings" pitchFamily="2" charset="2"/>
              </a:rPr>
              <a:t>Human-in-the-loop (theory) vs dependence (reality)</a:t>
            </a:r>
          </a:p>
          <a:p>
            <a:pPr marL="285750" indent="-285750">
              <a:lnSpc>
                <a:spcPct val="110000"/>
              </a:lnSpc>
              <a:spcAft>
                <a:spcPts val="800"/>
              </a:spcAft>
              <a:buClr>
                <a:srgbClr val="C00000"/>
              </a:buClr>
              <a:buFont typeface="Arial" panose="020B0604020202020204" pitchFamily="34" charset="0"/>
              <a:buChar char="•"/>
            </a:pPr>
            <a:r>
              <a:rPr lang="en-GB" sz="2400" dirty="0">
                <a:latin typeface="Arial" panose="020B0604020202020204" pitchFamily="34" charset="0"/>
                <a:cs typeface="Arial" panose="020B0604020202020204" pitchFamily="34" charset="0"/>
                <a:sym typeface="Wingdings" pitchFamily="2" charset="2"/>
              </a:rPr>
              <a:t>Deception and emotional manipulation</a:t>
            </a:r>
          </a:p>
          <a:p>
            <a:pPr marL="285750" indent="-285750">
              <a:lnSpc>
                <a:spcPct val="110000"/>
              </a:lnSpc>
              <a:spcAft>
                <a:spcPts val="800"/>
              </a:spcAft>
              <a:buClr>
                <a:srgbClr val="C00000"/>
              </a:buClr>
              <a:buFont typeface="Arial" panose="020B0604020202020204" pitchFamily="34" charset="0"/>
              <a:buChar char="•"/>
            </a:pPr>
            <a:r>
              <a:rPr lang="en-GB" sz="2400" b="1" dirty="0">
                <a:solidFill>
                  <a:srgbClr val="C00000"/>
                </a:solidFill>
                <a:latin typeface="Arial" panose="020B0604020202020204" pitchFamily="34" charset="0"/>
                <a:cs typeface="Arial" panose="020B0604020202020204" pitchFamily="34" charset="0"/>
                <a:sym typeface="Wingdings" pitchFamily="2" charset="2"/>
              </a:rPr>
              <a:t>Cybersecurity risks: </a:t>
            </a:r>
            <a:r>
              <a:rPr lang="en-GB" sz="2400" dirty="0">
                <a:solidFill>
                  <a:srgbClr val="C00000"/>
                </a:solidFill>
                <a:latin typeface="Arial" panose="020B0604020202020204" pitchFamily="34" charset="0"/>
                <a:cs typeface="Arial" panose="020B0604020202020204" pitchFamily="34" charset="0"/>
                <a:sym typeface="Wingdings" pitchFamily="2" charset="2"/>
              </a:rPr>
              <a:t>data poisoning; prompt injection; jailbreaks</a:t>
            </a:r>
          </a:p>
        </p:txBody>
      </p:sp>
      <p:sp>
        <p:nvSpPr>
          <p:cNvPr id="2" name="Title 1">
            <a:extLst>
              <a:ext uri="{FF2B5EF4-FFF2-40B4-BE49-F238E27FC236}">
                <a16:creationId xmlns:a16="http://schemas.microsoft.com/office/drawing/2014/main" id="{AD116855-AD91-E061-EB5C-CF752AF4CEA7}"/>
              </a:ext>
            </a:extLst>
          </p:cNvPr>
          <p:cNvSpPr txBox="1">
            <a:spLocks/>
          </p:cNvSpPr>
          <p:nvPr/>
        </p:nvSpPr>
        <p:spPr>
          <a:xfrm>
            <a:off x="598743" y="1"/>
            <a:ext cx="111880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Digested</a:t>
            </a:r>
            <a:r>
              <a:rPr lang="en-GB" sz="4000" b="1" dirty="0">
                <a:solidFill>
                  <a:srgbClr val="C00000"/>
                </a:solidFill>
                <a:latin typeface="Arial Black" panose="020B0604020202020204" pitchFamily="34" charset="0"/>
                <a:ea typeface="+mn-ea"/>
                <a:cs typeface="Arial Black" panose="020B0604020202020204" pitchFamily="34" charset="0"/>
              </a:rPr>
              <a:t> </a:t>
            </a:r>
            <a:r>
              <a:rPr lang="en-GB" sz="4000" b="1" dirty="0">
                <a:solidFill>
                  <a:schemeClr val="tx1"/>
                </a:solidFill>
                <a:latin typeface="Arial Black" panose="020B0604020202020204" pitchFamily="34" charset="0"/>
                <a:ea typeface="+mn-ea"/>
                <a:cs typeface="Arial Black" panose="020B0604020202020204" pitchFamily="34" charset="0"/>
              </a:rPr>
              <a:t>read: </a:t>
            </a:r>
            <a:r>
              <a:rPr lang="en-GB" sz="4000" b="1" dirty="0">
                <a:solidFill>
                  <a:srgbClr val="C00000"/>
                </a:solidFill>
                <a:latin typeface="Arial Black" panose="020B0604020202020204" pitchFamily="34" charset="0"/>
                <a:ea typeface="+mn-ea"/>
                <a:cs typeface="Arial Black" panose="020B0604020202020204" pitchFamily="34" charset="0"/>
              </a:rPr>
              <a:t>generative AI</a:t>
            </a:r>
            <a:endParaRPr lang="en-GB" sz="4000" b="1" dirty="0">
              <a:solidFill>
                <a:schemeClr val="tx1"/>
              </a:solidFill>
              <a:latin typeface="Arial Black" panose="020B0604020202020204" pitchFamily="34" charset="0"/>
              <a:ea typeface="+mn-ea"/>
              <a:cs typeface="Arial Black" panose="020B0604020202020204" pitchFamily="34" charset="0"/>
            </a:endParaRPr>
          </a:p>
        </p:txBody>
      </p:sp>
    </p:spTree>
    <p:extLst>
      <p:ext uri="{BB962C8B-B14F-4D97-AF65-F5344CB8AC3E}">
        <p14:creationId xmlns:p14="http://schemas.microsoft.com/office/powerpoint/2010/main" val="355633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9A316-87E0-1E85-25A7-5E88905230B5}"/>
              </a:ext>
            </a:extLst>
          </p:cNvPr>
          <p:cNvSpPr txBox="1"/>
          <p:nvPr/>
        </p:nvSpPr>
        <p:spPr>
          <a:xfrm>
            <a:off x="6095999" y="1225689"/>
            <a:ext cx="5497257" cy="5632311"/>
          </a:xfrm>
          <a:prstGeom prst="rect">
            <a:avLst/>
          </a:prstGeom>
          <a:noFill/>
        </p:spPr>
        <p:txBody>
          <a:bodyPr wrap="square" rtlCol="0">
            <a:spAutoFit/>
          </a:bodyPr>
          <a:lstStyle/>
          <a:p>
            <a:pPr algn="just" fontAlgn="auto"/>
            <a:r>
              <a:rPr lang="en-GB" b="1" i="0" u="none" strike="noStrike" dirty="0">
                <a:solidFill>
                  <a:srgbClr val="000000"/>
                </a:solidFill>
                <a:effectLst/>
                <a:latin typeface="Arial" panose="020B0604020202020204" pitchFamily="34" charset="0"/>
                <a:cs typeface="Arial" panose="020B0604020202020204" pitchFamily="34" charset="0"/>
              </a:rPr>
              <a:t>Prompt injection attacks</a:t>
            </a:r>
            <a:r>
              <a:rPr lang="en-GB" b="0" i="0" u="none" strike="noStrike" dirty="0">
                <a:solidFill>
                  <a:srgbClr val="000000"/>
                </a:solidFill>
                <a:effectLst/>
                <a:latin typeface="Arial" panose="020B0604020202020204" pitchFamily="34" charset="0"/>
                <a:cs typeface="Arial" panose="020B0604020202020204" pitchFamily="34" charset="0"/>
              </a:rPr>
              <a:t> are </a:t>
            </a:r>
            <a:r>
              <a:rPr lang="en-GB" b="1" i="0" u="none" strike="noStrike" dirty="0">
                <a:solidFill>
                  <a:srgbClr val="C00000"/>
                </a:solidFill>
                <a:effectLst/>
                <a:latin typeface="Arial" panose="020B0604020202020204" pitchFamily="34" charset="0"/>
                <a:cs typeface="Arial" panose="020B0604020202020204" pitchFamily="34" charset="0"/>
              </a:rPr>
              <a:t>one of the most widely reported weaknesses in LLMs</a:t>
            </a:r>
            <a:r>
              <a:rPr lang="en-GB" b="0" i="0" u="none" strike="noStrike" dirty="0">
                <a:solidFill>
                  <a:srgbClr val="000000"/>
                </a:solidFill>
                <a:effectLst/>
                <a:latin typeface="Arial" panose="020B0604020202020204" pitchFamily="34" charset="0"/>
                <a:cs typeface="Arial" panose="020B0604020202020204" pitchFamily="34" charset="0"/>
              </a:rPr>
              <a:t>. This is when an attacker creates an input designed to make the model behave in an unintended way. This could involve causing it to generate offensive content, or reveal confidential information, or trigger unintended consequences in a system that accepts unchecked input.</a:t>
            </a:r>
          </a:p>
          <a:p>
            <a:pPr marL="285750" indent="-285750" algn="just" fontAlgn="auto">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algn="just" fontAlgn="auto"/>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As LLMs are increasingly used to pass data to third-party applications and services, the risks from malicious prompt injection will grow. </a:t>
            </a:r>
            <a:r>
              <a:rPr lang="en-GB" b="1" i="0" u="none" strike="noStrike" dirty="0">
                <a:solidFill>
                  <a:srgbClr val="C00000"/>
                </a:solidFill>
                <a:effectLst/>
                <a:highlight>
                  <a:srgbClr val="FFFFFF"/>
                </a:highlight>
                <a:latin typeface="Arial" panose="020B0604020202020204" pitchFamily="34" charset="0"/>
                <a:cs typeface="Arial" panose="020B0604020202020204" pitchFamily="34" charset="0"/>
              </a:rPr>
              <a:t>At present, there are no failsafe security measures that will remove this risk</a:t>
            </a:r>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p>
          <a:p>
            <a:pPr algn="just" fontAlgn="auto"/>
            <a:endParaRPr lang="en-GB" dirty="0">
              <a:solidFill>
                <a:srgbClr val="000000"/>
              </a:solidFill>
              <a:highlight>
                <a:srgbClr val="FFFFFF"/>
              </a:highlight>
              <a:latin typeface="Arial" panose="020B0604020202020204" pitchFamily="34" charset="0"/>
              <a:cs typeface="Arial" panose="020B0604020202020204" pitchFamily="34" charset="0"/>
            </a:endParaRPr>
          </a:p>
          <a:p>
            <a:pPr algn="just" fontAlgn="auto"/>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Consider your system architecture carefully and take care before introducing an LLM into a high-risk system.</a:t>
            </a:r>
            <a:endParaRPr lang="en-GB" b="0" i="0" u="none" strike="noStrike" dirty="0">
              <a:solidFill>
                <a:srgbClr val="000000"/>
              </a:solidFill>
              <a:effectLst/>
              <a:latin typeface="Arial" panose="020B0604020202020204" pitchFamily="34" charset="0"/>
              <a:cs typeface="Arial" panose="020B0604020202020204" pitchFamily="34" charset="0"/>
            </a:endParaRPr>
          </a:p>
          <a:p>
            <a:pPr algn="l" fontAlgn="auto"/>
            <a:endParaRPr lang="en-GB" b="0" i="0" u="none" strike="noStrike" dirty="0">
              <a:solidFill>
                <a:srgbClr val="000000"/>
              </a:solidFill>
              <a:effectLst/>
              <a:latin typeface="Arial" panose="020B0604020202020204" pitchFamily="34" charset="0"/>
              <a:cs typeface="Arial" panose="020B0604020202020204" pitchFamily="34" charset="0"/>
            </a:endParaRPr>
          </a:p>
          <a:p>
            <a:endParaRPr lang="en-GB" b="0" i="0" u="none" strike="noStrike" dirty="0">
              <a:solidFill>
                <a:srgbClr val="000000"/>
              </a:solidFill>
              <a:effectLst/>
              <a:latin typeface="Arial" panose="020B0604020202020204" pitchFamily="34" charset="0"/>
              <a:cs typeface="Arial" panose="020B0604020202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AB3DA2E0-BE20-2288-55DF-2B38F6FF20F3}"/>
              </a:ext>
            </a:extLst>
          </p:cNvPr>
          <p:cNvPicPr>
            <a:picLocks noChangeAspect="1"/>
          </p:cNvPicPr>
          <p:nvPr/>
        </p:nvPicPr>
        <p:blipFill>
          <a:blip r:embed="rId3"/>
          <a:stretch>
            <a:fillRect/>
          </a:stretch>
        </p:blipFill>
        <p:spPr>
          <a:xfrm>
            <a:off x="343599" y="1333051"/>
            <a:ext cx="4776761" cy="4573240"/>
          </a:xfrm>
          <a:prstGeom prst="rect">
            <a:avLst/>
          </a:prstGeom>
        </p:spPr>
      </p:pic>
      <p:sp>
        <p:nvSpPr>
          <p:cNvPr id="6" name="TextBox 5">
            <a:extLst>
              <a:ext uri="{FF2B5EF4-FFF2-40B4-BE49-F238E27FC236}">
                <a16:creationId xmlns:a16="http://schemas.microsoft.com/office/drawing/2014/main" id="{88FD6FA6-8B82-C140-A344-636B1F184712}"/>
              </a:ext>
            </a:extLst>
          </p:cNvPr>
          <p:cNvSpPr txBox="1"/>
          <p:nvPr/>
        </p:nvSpPr>
        <p:spPr>
          <a:xfrm>
            <a:off x="5505587" y="920036"/>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7" name="TextBox 6">
            <a:extLst>
              <a:ext uri="{FF2B5EF4-FFF2-40B4-BE49-F238E27FC236}">
                <a16:creationId xmlns:a16="http://schemas.microsoft.com/office/drawing/2014/main" id="{DDAE8C0F-8971-A183-9051-8F8BB0207A65}"/>
              </a:ext>
            </a:extLst>
          </p:cNvPr>
          <p:cNvSpPr txBox="1"/>
          <p:nvPr/>
        </p:nvSpPr>
        <p:spPr>
          <a:xfrm>
            <a:off x="6934712" y="5632311"/>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8" name="Title 1">
            <a:extLst>
              <a:ext uri="{FF2B5EF4-FFF2-40B4-BE49-F238E27FC236}">
                <a16:creationId xmlns:a16="http://schemas.microsoft.com/office/drawing/2014/main" id="{79EAF965-094C-0986-B9A1-F5592CB6487A}"/>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Prompt injection </a:t>
            </a:r>
            <a:r>
              <a:rPr lang="en-GB" sz="4000" b="1" dirty="0">
                <a:solidFill>
                  <a:srgbClr val="C00000"/>
                </a:solidFill>
                <a:latin typeface="Arial Black" panose="020B0604020202020204" pitchFamily="34" charset="0"/>
                <a:ea typeface="+mn-ea"/>
                <a:cs typeface="Arial Black" panose="020B0604020202020204" pitchFamily="34" charset="0"/>
              </a:rPr>
              <a:t>attacks</a:t>
            </a:r>
          </a:p>
        </p:txBody>
      </p:sp>
      <p:sp>
        <p:nvSpPr>
          <p:cNvPr id="9" name="TextBox 8">
            <a:extLst>
              <a:ext uri="{FF2B5EF4-FFF2-40B4-BE49-F238E27FC236}">
                <a16:creationId xmlns:a16="http://schemas.microsoft.com/office/drawing/2014/main" id="{7C287515-FC37-F869-D8FC-B0B73749DC44}"/>
              </a:ext>
            </a:extLst>
          </p:cNvPr>
          <p:cNvSpPr txBox="1"/>
          <p:nvPr/>
        </p:nvSpPr>
        <p:spPr>
          <a:xfrm>
            <a:off x="8892699" y="6645265"/>
            <a:ext cx="329930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UK National Cyber Security Centre</a:t>
            </a:r>
          </a:p>
        </p:txBody>
      </p:sp>
    </p:spTree>
    <p:extLst>
      <p:ext uri="{BB962C8B-B14F-4D97-AF65-F5344CB8AC3E}">
        <p14:creationId xmlns:p14="http://schemas.microsoft.com/office/powerpoint/2010/main" val="17002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9A316-87E0-1E85-25A7-5E88905230B5}"/>
              </a:ext>
            </a:extLst>
          </p:cNvPr>
          <p:cNvSpPr txBox="1"/>
          <p:nvPr/>
        </p:nvSpPr>
        <p:spPr>
          <a:xfrm>
            <a:off x="5778484" y="1548137"/>
            <a:ext cx="6335457" cy="4524315"/>
          </a:xfrm>
          <a:prstGeom prst="rect">
            <a:avLst/>
          </a:prstGeom>
          <a:noFill/>
        </p:spPr>
        <p:txBody>
          <a:bodyPr wrap="square" rtlCol="0">
            <a:spAutoFit/>
          </a:bodyPr>
          <a:lstStyle/>
          <a:p>
            <a:r>
              <a:rPr lang="en-GB" b="1" i="0" u="none" strike="noStrike" dirty="0">
                <a:solidFill>
                  <a:srgbClr val="C00000"/>
                </a:solidFill>
                <a:effectLst/>
                <a:latin typeface="Arial" panose="020B0604020202020204" pitchFamily="34" charset="0"/>
                <a:cs typeface="Arial" panose="020B0604020202020204" pitchFamily="34" charset="0"/>
              </a:rPr>
              <a:t>Data poisoning attacks</a:t>
            </a:r>
            <a:r>
              <a:rPr lang="en-GB" b="0" i="0" u="none" strike="noStrike" dirty="0">
                <a:solidFill>
                  <a:srgbClr val="C00000"/>
                </a:solidFill>
                <a:effectLst/>
                <a:latin typeface="Arial" panose="020B0604020202020204" pitchFamily="34" charset="0"/>
                <a:cs typeface="Arial" panose="020B0604020202020204" pitchFamily="34" charset="0"/>
              </a:rPr>
              <a:t> </a:t>
            </a:r>
            <a:r>
              <a:rPr lang="en-GB" b="0" i="0" u="none" strike="noStrike" dirty="0">
                <a:solidFill>
                  <a:srgbClr val="000000"/>
                </a:solidFill>
                <a:effectLst/>
                <a:latin typeface="Arial" panose="020B0604020202020204" pitchFamily="34" charset="0"/>
                <a:cs typeface="Arial" panose="020B0604020202020204" pitchFamily="34" charset="0"/>
              </a:rPr>
              <a:t>can occur when an attacker tampers with the data that an AI model is trained on to produce undesirable outcomes (both in terms of security and bias). </a:t>
            </a:r>
          </a:p>
          <a:p>
            <a:endParaRPr lang="en-GB" dirty="0">
              <a:solidFill>
                <a:srgbClr val="000000"/>
              </a:solidFill>
              <a:latin typeface="Arial" panose="020B0604020202020204" pitchFamily="34" charset="0"/>
              <a:cs typeface="Arial" panose="020B0604020202020204" pitchFamily="34" charset="0"/>
            </a:endParaRPr>
          </a:p>
          <a:p>
            <a:r>
              <a:rPr lang="en-GB" b="0" i="0" u="none" strike="noStrike" dirty="0">
                <a:solidFill>
                  <a:srgbClr val="000000"/>
                </a:solidFill>
                <a:effectLst/>
                <a:latin typeface="Arial" panose="020B0604020202020204" pitchFamily="34" charset="0"/>
                <a:cs typeface="Arial" panose="020B0604020202020204" pitchFamily="34" charset="0"/>
              </a:rPr>
              <a:t>As LLMs in particular are increasingly used to pass data to third-party applications and services, </a:t>
            </a:r>
            <a:r>
              <a:rPr lang="en-GB" b="0" i="0" u="none" strike="noStrike" dirty="0">
                <a:solidFill>
                  <a:srgbClr val="C00000"/>
                </a:solidFill>
                <a:effectLst/>
                <a:latin typeface="Arial" panose="020B0604020202020204" pitchFamily="34" charset="0"/>
                <a:cs typeface="Arial" panose="020B0604020202020204" pitchFamily="34" charset="0"/>
              </a:rPr>
              <a:t>the risks from these attacks will grow.</a:t>
            </a:r>
          </a:p>
          <a:p>
            <a:endParaRPr lang="en-GB" dirty="0">
              <a:solidFill>
                <a:srgbClr val="000000"/>
              </a:solidFill>
              <a:highlight>
                <a:srgbClr val="FFFFFF"/>
              </a:highlight>
              <a:latin typeface="Arial" panose="020B0604020202020204" pitchFamily="34" charset="0"/>
              <a:cs typeface="Arial" panose="020B0604020202020204" pitchFamily="34" charset="0"/>
            </a:endParaRPr>
          </a:p>
          <a:p>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Remember: an ML model is only as good as the data it is trained on. LLM training data is typically scraped from the open internet in truly vast amounts, and will probably include content that is offensive, </a:t>
            </a:r>
            <a:r>
              <a:rPr lang="en-GB" b="0" i="0" u="none" strike="noStrike" dirty="0">
                <a:solidFill>
                  <a:srgbClr val="C00000"/>
                </a:solidFill>
                <a:effectLst/>
                <a:highlight>
                  <a:srgbClr val="FFFFFF"/>
                </a:highlight>
                <a:latin typeface="Arial" panose="020B0604020202020204" pitchFamily="34" charset="0"/>
                <a:cs typeface="Arial" panose="020B0604020202020204" pitchFamily="34" charset="0"/>
              </a:rPr>
              <a:t>inaccurate</a:t>
            </a:r>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 or controversial. </a:t>
            </a:r>
          </a:p>
          <a:p>
            <a:endParaRPr lang="en-GB" dirty="0">
              <a:solidFill>
                <a:srgbClr val="000000"/>
              </a:solidFill>
              <a:highlight>
                <a:srgbClr val="FFFFFF"/>
              </a:highlight>
              <a:latin typeface="Arial" panose="020B0604020202020204" pitchFamily="34" charset="0"/>
              <a:cs typeface="Arial" panose="020B0604020202020204" pitchFamily="34" charset="0"/>
            </a:endParaRPr>
          </a:p>
          <a:p>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Attackers can also tamper with this information to produce undesirable outcomes, both in terms of </a:t>
            </a:r>
            <a:r>
              <a:rPr lang="en-GB" b="0" i="0" u="none" strike="noStrike" dirty="0">
                <a:solidFill>
                  <a:srgbClr val="C00000"/>
                </a:solidFill>
                <a:effectLst/>
                <a:highlight>
                  <a:srgbClr val="FFFFFF"/>
                </a:highlight>
                <a:latin typeface="Arial" panose="020B0604020202020204" pitchFamily="34" charset="0"/>
                <a:cs typeface="Arial" panose="020B0604020202020204" pitchFamily="34" charset="0"/>
              </a:rPr>
              <a:t>security</a:t>
            </a:r>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 and </a:t>
            </a:r>
            <a:r>
              <a:rPr lang="en-GB" b="0" i="0" u="none" strike="noStrike" dirty="0">
                <a:solidFill>
                  <a:srgbClr val="C00000"/>
                </a:solidFill>
                <a:effectLst/>
                <a:highlight>
                  <a:srgbClr val="FFFFFF"/>
                </a:highlight>
                <a:latin typeface="Arial" panose="020B0604020202020204" pitchFamily="34" charset="0"/>
                <a:cs typeface="Arial" panose="020B0604020202020204" pitchFamily="34" charset="0"/>
              </a:rPr>
              <a:t>bias</a:t>
            </a:r>
            <a:r>
              <a:rPr lang="en-GB" b="0" i="0" u="none" strike="noStrike" dirty="0">
                <a:solidFill>
                  <a:srgbClr val="000000"/>
                </a:solidFill>
                <a:effectLst/>
                <a:highlight>
                  <a:srgbClr val="FFFFFF"/>
                </a:highlight>
                <a:latin typeface="Arial" panose="020B0604020202020204" pitchFamily="34" charset="0"/>
                <a:cs typeface="Arial" panose="020B0604020202020204" pitchFamily="34" charset="0"/>
              </a:rPr>
              <a:t>. </a:t>
            </a:r>
            <a:endParaRPr lang="en-GB" b="1" i="0" u="none" strike="noStrike" dirty="0">
              <a:solidFill>
                <a:srgbClr val="C00000"/>
              </a:solidFill>
              <a:effectLst/>
              <a:latin typeface="Arial" panose="020B0604020202020204" pitchFamily="34" charset="0"/>
              <a:cs typeface="Arial" panose="020B0604020202020204" pitchFamily="34" charset="0"/>
            </a:endParaRPr>
          </a:p>
        </p:txBody>
      </p:sp>
      <p:pic>
        <p:nvPicPr>
          <p:cNvPr id="6" name="Picture 5" descr="A person looking at a red sign&#10;&#10;Description automatically generated">
            <a:extLst>
              <a:ext uri="{FF2B5EF4-FFF2-40B4-BE49-F238E27FC236}">
                <a16:creationId xmlns:a16="http://schemas.microsoft.com/office/drawing/2014/main" id="{12058F69-E56F-B6A0-4AD1-AFA5F0E18469}"/>
              </a:ext>
            </a:extLst>
          </p:cNvPr>
          <p:cNvPicPr>
            <a:picLocks noChangeAspect="1"/>
          </p:cNvPicPr>
          <p:nvPr/>
        </p:nvPicPr>
        <p:blipFill>
          <a:blip r:embed="rId3"/>
          <a:stretch>
            <a:fillRect/>
          </a:stretch>
        </p:blipFill>
        <p:spPr>
          <a:xfrm>
            <a:off x="236942" y="1548137"/>
            <a:ext cx="5023127" cy="4005170"/>
          </a:xfrm>
          <a:prstGeom prst="rect">
            <a:avLst/>
          </a:prstGeom>
        </p:spPr>
      </p:pic>
      <p:sp>
        <p:nvSpPr>
          <p:cNvPr id="7" name="TextBox 6">
            <a:extLst>
              <a:ext uri="{FF2B5EF4-FFF2-40B4-BE49-F238E27FC236}">
                <a16:creationId xmlns:a16="http://schemas.microsoft.com/office/drawing/2014/main" id="{722C960E-1008-FD6F-E3E0-5CD1BB824266}"/>
              </a:ext>
            </a:extLst>
          </p:cNvPr>
          <p:cNvSpPr txBox="1"/>
          <p:nvPr/>
        </p:nvSpPr>
        <p:spPr>
          <a:xfrm>
            <a:off x="5328932" y="1182697"/>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8" name="TextBox 7">
            <a:extLst>
              <a:ext uri="{FF2B5EF4-FFF2-40B4-BE49-F238E27FC236}">
                <a16:creationId xmlns:a16="http://schemas.microsoft.com/office/drawing/2014/main" id="{DC4D3D0D-CE3D-8BC2-C408-FAFB123B14B9}"/>
              </a:ext>
            </a:extLst>
          </p:cNvPr>
          <p:cNvSpPr txBox="1"/>
          <p:nvPr/>
        </p:nvSpPr>
        <p:spPr>
          <a:xfrm>
            <a:off x="11621122" y="5391957"/>
            <a:ext cx="1359243" cy="1631216"/>
          </a:xfrm>
          <a:prstGeom prst="rect">
            <a:avLst/>
          </a:prstGeom>
          <a:noFill/>
        </p:spPr>
        <p:txBody>
          <a:bodyPr wrap="square" rtlCol="0">
            <a:spAutoFit/>
          </a:bodyPr>
          <a:lstStyle/>
          <a:p>
            <a:r>
              <a:rPr lang="en-GB" sz="10000" dirty="0">
                <a:solidFill>
                  <a:srgbClr val="C00000"/>
                </a:solidFill>
                <a:latin typeface="Arial" panose="020B0604020202020204" pitchFamily="34" charset="0"/>
              </a:rPr>
              <a:t>”</a:t>
            </a:r>
          </a:p>
        </p:txBody>
      </p:sp>
      <p:sp>
        <p:nvSpPr>
          <p:cNvPr id="4" name="Title 1">
            <a:extLst>
              <a:ext uri="{FF2B5EF4-FFF2-40B4-BE49-F238E27FC236}">
                <a16:creationId xmlns:a16="http://schemas.microsoft.com/office/drawing/2014/main" id="{38336E85-3C5A-6175-7368-BE6745E95C3C}"/>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Data poisoning </a:t>
            </a:r>
            <a:r>
              <a:rPr lang="en-GB" sz="4000" b="1" dirty="0">
                <a:solidFill>
                  <a:srgbClr val="C00000"/>
                </a:solidFill>
                <a:latin typeface="Arial Black" panose="020B0604020202020204" pitchFamily="34" charset="0"/>
                <a:ea typeface="+mn-ea"/>
                <a:cs typeface="Arial Black" panose="020B0604020202020204" pitchFamily="34" charset="0"/>
              </a:rPr>
              <a:t>attacks</a:t>
            </a:r>
          </a:p>
        </p:txBody>
      </p:sp>
      <p:sp>
        <p:nvSpPr>
          <p:cNvPr id="9" name="TextBox 8">
            <a:extLst>
              <a:ext uri="{FF2B5EF4-FFF2-40B4-BE49-F238E27FC236}">
                <a16:creationId xmlns:a16="http://schemas.microsoft.com/office/drawing/2014/main" id="{7F5AB3F0-CC86-DF81-5347-C19ABDD22002}"/>
              </a:ext>
            </a:extLst>
          </p:cNvPr>
          <p:cNvSpPr txBox="1"/>
          <p:nvPr/>
        </p:nvSpPr>
        <p:spPr>
          <a:xfrm>
            <a:off x="8892699" y="6645265"/>
            <a:ext cx="329930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UK National Cyber Security Centre</a:t>
            </a:r>
          </a:p>
        </p:txBody>
      </p:sp>
    </p:spTree>
    <p:extLst>
      <p:ext uri="{BB962C8B-B14F-4D97-AF65-F5344CB8AC3E}">
        <p14:creationId xmlns:p14="http://schemas.microsoft.com/office/powerpoint/2010/main" val="185791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09A316-87E0-1E85-25A7-5E88905230B5}"/>
              </a:ext>
            </a:extLst>
          </p:cNvPr>
          <p:cNvSpPr txBox="1"/>
          <p:nvPr/>
        </p:nvSpPr>
        <p:spPr>
          <a:xfrm>
            <a:off x="6216589" y="1476590"/>
            <a:ext cx="5486400" cy="4524315"/>
          </a:xfrm>
          <a:prstGeom prst="rect">
            <a:avLst/>
          </a:prstGeom>
          <a:noFill/>
        </p:spPr>
        <p:txBody>
          <a:bodyPr wrap="square" rtlCol="0">
            <a:spAutoFit/>
          </a:bodyPr>
          <a:lstStyle/>
          <a:p>
            <a:pPr algn="l" fontAlgn="auto"/>
            <a:r>
              <a:rPr lang="en-GB" b="0" i="0" u="none" strike="noStrike" dirty="0">
                <a:solidFill>
                  <a:srgbClr val="000000"/>
                </a:solidFill>
                <a:effectLst/>
                <a:latin typeface="Arial" panose="020B0604020202020204" pitchFamily="34" charset="0"/>
                <a:cs typeface="Arial" panose="020B0604020202020204" pitchFamily="34" charset="0"/>
              </a:rPr>
              <a:t>Prompt injection + data poisoning attacks --&gt; very difficult to detect and mitigate. Therefore:</a:t>
            </a:r>
          </a:p>
          <a:p>
            <a:pPr algn="l" fontAlgn="auto"/>
            <a:endParaRPr lang="en-GB" dirty="0">
              <a:solidFill>
                <a:srgbClr val="000000"/>
              </a:solidFill>
              <a:latin typeface="Arial" panose="020B0604020202020204" pitchFamily="34" charset="0"/>
              <a:cs typeface="Arial" panose="020B0604020202020204" pitchFamily="34" charset="0"/>
            </a:endParaRPr>
          </a:p>
          <a:p>
            <a:pPr algn="l" fontAlgn="auto"/>
            <a:r>
              <a:rPr lang="en-GB" b="1" i="0" u="none" strike="noStrike" dirty="0">
                <a:solidFill>
                  <a:srgbClr val="C00000"/>
                </a:solidFill>
                <a:effectLst/>
                <a:latin typeface="Arial" panose="020B0604020202020204" pitchFamily="34" charset="0"/>
                <a:cs typeface="Arial" panose="020B0604020202020204" pitchFamily="34" charset="0"/>
              </a:rPr>
              <a:t>1. </a:t>
            </a:r>
            <a:r>
              <a:rPr lang="en-GB" b="1" dirty="0">
                <a:solidFill>
                  <a:srgbClr val="C00000"/>
                </a:solidFill>
                <a:latin typeface="Arial" panose="020B0604020202020204" pitchFamily="34" charset="0"/>
                <a:cs typeface="Arial" panose="020B0604020202020204" pitchFamily="34" charset="0"/>
              </a:rPr>
              <a:t>D</a:t>
            </a:r>
            <a:r>
              <a:rPr lang="en-GB" b="1" i="0" u="none" strike="noStrike" dirty="0">
                <a:solidFill>
                  <a:srgbClr val="C00000"/>
                </a:solidFill>
                <a:effectLst/>
                <a:latin typeface="Arial" panose="020B0604020202020204" pitchFamily="34" charset="0"/>
                <a:cs typeface="Arial" panose="020B0604020202020204" pitchFamily="34" charset="0"/>
              </a:rPr>
              <a:t>esign the whole system with security in mind </a:t>
            </a:r>
            <a:r>
              <a:rPr lang="en-GB" b="0" i="0" u="none" strike="noStrike" dirty="0">
                <a:solidFill>
                  <a:srgbClr val="000000"/>
                </a:solidFill>
                <a:effectLst/>
                <a:latin typeface="Arial" panose="020B0604020202020204" pitchFamily="34" charset="0"/>
                <a:cs typeface="Arial" panose="020B0604020202020204" pitchFamily="34" charset="0"/>
              </a:rPr>
              <a:t>to prevent exploitation of vulnerabilities leading to catastrophic failure, e.g. apply a rules-based system on top of the ML model to prevent it from taking damaging actions, even when prompted to do so.</a:t>
            </a:r>
          </a:p>
          <a:p>
            <a:pPr algn="l" fontAlgn="auto"/>
            <a:endParaRPr lang="en-GB" b="0" i="0" u="none" strike="noStrike" dirty="0">
              <a:solidFill>
                <a:srgbClr val="000000"/>
              </a:solidFill>
              <a:effectLst/>
              <a:latin typeface="Arial" panose="020B0604020202020204" pitchFamily="34" charset="0"/>
              <a:cs typeface="Arial" panose="020B0604020202020204" pitchFamily="34" charset="0"/>
            </a:endParaRPr>
          </a:p>
          <a:p>
            <a:r>
              <a:rPr lang="en-GB" b="0" i="0" u="none" strike="noStrike" dirty="0">
                <a:solidFill>
                  <a:srgbClr val="000000"/>
                </a:solidFill>
                <a:effectLst/>
                <a:latin typeface="Arial" panose="020B0604020202020204" pitchFamily="34" charset="0"/>
                <a:cs typeface="Arial" panose="020B0604020202020204" pitchFamily="34" charset="0"/>
              </a:rPr>
              <a:t>2. </a:t>
            </a:r>
            <a:r>
              <a:rPr lang="en-GB" b="1" dirty="0">
                <a:solidFill>
                  <a:srgbClr val="C00000"/>
                </a:solidFill>
                <a:latin typeface="Arial" panose="020B0604020202020204" pitchFamily="34" charset="0"/>
                <a:cs typeface="Arial" panose="020B0604020202020204" pitchFamily="34" charset="0"/>
              </a:rPr>
              <a:t>E</a:t>
            </a:r>
            <a:r>
              <a:rPr lang="en-GB" b="1" i="0" u="none" strike="noStrike" dirty="0">
                <a:solidFill>
                  <a:srgbClr val="C00000"/>
                </a:solidFill>
                <a:effectLst/>
                <a:latin typeface="Arial" panose="020B0604020202020204" pitchFamily="34" charset="0"/>
                <a:cs typeface="Arial" panose="020B0604020202020204" pitchFamily="34" charset="0"/>
              </a:rPr>
              <a:t>xtend other basic cyber security principles to take account of ML-specific risks</a:t>
            </a:r>
            <a:r>
              <a:rPr lang="en-GB" dirty="0">
                <a:solidFill>
                  <a:srgbClr val="000000"/>
                </a:solidFill>
                <a:latin typeface="Arial" panose="020B0604020202020204" pitchFamily="34" charset="0"/>
                <a:cs typeface="Arial" panose="020B0604020202020204" pitchFamily="34" charset="0"/>
              </a:rPr>
              <a:t> e.g.</a:t>
            </a:r>
            <a:r>
              <a:rPr lang="en-GB" b="0" i="0" u="none" strike="noStrike" dirty="0">
                <a:solidFill>
                  <a:srgbClr val="000000"/>
                </a:solidFill>
                <a:effectLst/>
                <a:latin typeface="Arial" panose="020B0604020202020204" pitchFamily="34" charset="0"/>
                <a:cs typeface="Arial" panose="020B0604020202020204" pitchFamily="34" charset="0"/>
              </a:rPr>
              <a:t> supply chain security, user education, applying appropriate access controls, and other mitigations highlighted in the </a:t>
            </a:r>
            <a:r>
              <a:rPr lang="en-GB" b="0" i="0" u="none" strike="noStrike" dirty="0">
                <a:solidFill>
                  <a:srgbClr val="2B70B9"/>
                </a:solidFill>
                <a:effectLst/>
                <a:latin typeface="Arial" panose="020B0604020202020204" pitchFamily="34" charset="0"/>
                <a:cs typeface="Arial" panose="020B0604020202020204" pitchFamily="34" charset="0"/>
                <a:hlinkClick r:id="rId3"/>
              </a:rPr>
              <a:t>NCSC's Principles for the Security of Machine Learning</a:t>
            </a:r>
            <a:r>
              <a:rPr lang="en-GB" b="0" i="0" u="none" strike="noStrike" dirty="0">
                <a:solidFill>
                  <a:srgbClr val="000000"/>
                </a:solidFill>
                <a:effectLst/>
                <a:latin typeface="Arial" panose="020B0604020202020204" pitchFamily="34" charset="0"/>
                <a:cs typeface="Arial" panose="020B0604020202020204" pitchFamily="34" charset="0"/>
              </a:rPr>
              <a:t>. </a:t>
            </a:r>
          </a:p>
        </p:txBody>
      </p:sp>
      <p:pic>
        <p:nvPicPr>
          <p:cNvPr id="6" name="Picture 5" descr="A robot with a computer&#10;&#10;Description automatically generated">
            <a:extLst>
              <a:ext uri="{FF2B5EF4-FFF2-40B4-BE49-F238E27FC236}">
                <a16:creationId xmlns:a16="http://schemas.microsoft.com/office/drawing/2014/main" id="{15A28BC6-3B29-A12E-698D-77F12EAFD091}"/>
              </a:ext>
            </a:extLst>
          </p:cNvPr>
          <p:cNvPicPr>
            <a:picLocks noChangeAspect="1"/>
          </p:cNvPicPr>
          <p:nvPr/>
        </p:nvPicPr>
        <p:blipFill>
          <a:blip r:embed="rId4"/>
          <a:stretch>
            <a:fillRect/>
          </a:stretch>
        </p:blipFill>
        <p:spPr>
          <a:xfrm>
            <a:off x="489011" y="1471014"/>
            <a:ext cx="5008540" cy="4505259"/>
          </a:xfrm>
          <a:prstGeom prst="rect">
            <a:avLst/>
          </a:prstGeom>
        </p:spPr>
      </p:pic>
      <p:sp>
        <p:nvSpPr>
          <p:cNvPr id="4" name="TextBox 3">
            <a:extLst>
              <a:ext uri="{FF2B5EF4-FFF2-40B4-BE49-F238E27FC236}">
                <a16:creationId xmlns:a16="http://schemas.microsoft.com/office/drawing/2014/main" id="{51D3C8CB-564C-60C9-E893-FA46465F4AA6}"/>
              </a:ext>
            </a:extLst>
          </p:cNvPr>
          <p:cNvSpPr txBox="1"/>
          <p:nvPr/>
        </p:nvSpPr>
        <p:spPr>
          <a:xfrm>
            <a:off x="8892699" y="6645265"/>
            <a:ext cx="329930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UK National Cyber Security Centre</a:t>
            </a:r>
          </a:p>
        </p:txBody>
      </p:sp>
      <p:sp>
        <p:nvSpPr>
          <p:cNvPr id="7" name="Title 1">
            <a:extLst>
              <a:ext uri="{FF2B5EF4-FFF2-40B4-BE49-F238E27FC236}">
                <a16:creationId xmlns:a16="http://schemas.microsoft.com/office/drawing/2014/main" id="{5B055BA9-6EED-67C6-F51C-BD419D83977A}"/>
              </a:ext>
            </a:extLst>
          </p:cNvPr>
          <p:cNvSpPr txBox="1">
            <a:spLocks/>
          </p:cNvSpPr>
          <p:nvPr/>
        </p:nvSpPr>
        <p:spPr>
          <a:xfrm>
            <a:off x="598743" y="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lumMod val="50000"/>
                  </a:schemeClr>
                </a:solidFill>
                <a:latin typeface="+mj-lt"/>
                <a:ea typeface="+mj-ea"/>
                <a:cs typeface="+mj-cs"/>
              </a:defRPr>
            </a:lvl1pPr>
          </a:lstStyle>
          <a:p>
            <a:pPr>
              <a:lnSpc>
                <a:spcPct val="120000"/>
              </a:lnSpc>
            </a:pPr>
            <a:r>
              <a:rPr lang="en-GB" sz="4000" b="1" dirty="0">
                <a:solidFill>
                  <a:schemeClr val="tx1"/>
                </a:solidFill>
                <a:latin typeface="Arial Black" panose="020B0604020202020204" pitchFamily="34" charset="0"/>
                <a:ea typeface="+mn-ea"/>
                <a:cs typeface="Arial Black" panose="020B0604020202020204" pitchFamily="34" charset="0"/>
              </a:rPr>
              <a:t>Apply </a:t>
            </a:r>
            <a:r>
              <a:rPr lang="en-GB" sz="4000" b="1" dirty="0">
                <a:solidFill>
                  <a:srgbClr val="C00000"/>
                </a:solidFill>
                <a:latin typeface="Arial Black" panose="020B0604020202020204" pitchFamily="34" charset="0"/>
                <a:ea typeface="+mn-ea"/>
                <a:cs typeface="Arial Black" panose="020B0604020202020204" pitchFamily="34" charset="0"/>
              </a:rPr>
              <a:t>cybersecurity</a:t>
            </a:r>
            <a:r>
              <a:rPr lang="en-GB" sz="4000" b="1" dirty="0">
                <a:solidFill>
                  <a:schemeClr val="tx1"/>
                </a:solidFill>
                <a:latin typeface="Arial Black" panose="020B0604020202020204" pitchFamily="34" charset="0"/>
                <a:ea typeface="+mn-ea"/>
                <a:cs typeface="Arial Black" panose="020B0604020202020204" pitchFamily="34" charset="0"/>
              </a:rPr>
              <a:t> to </a:t>
            </a:r>
            <a:r>
              <a:rPr lang="en-GB" sz="4000" b="1" dirty="0">
                <a:solidFill>
                  <a:srgbClr val="C00000"/>
                </a:solidFill>
                <a:latin typeface="Arial Black" panose="020B0604020202020204" pitchFamily="34" charset="0"/>
                <a:ea typeface="+mn-ea"/>
                <a:cs typeface="Arial Black" panose="020B0604020202020204" pitchFamily="34" charset="0"/>
              </a:rPr>
              <a:t>ai</a:t>
            </a:r>
          </a:p>
        </p:txBody>
      </p:sp>
    </p:spTree>
    <p:extLst>
      <p:ext uri="{BB962C8B-B14F-4D97-AF65-F5344CB8AC3E}">
        <p14:creationId xmlns:p14="http://schemas.microsoft.com/office/powerpoint/2010/main" val="143594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733797C60948A4D81CED9AABC83921F" ma:contentTypeVersion="2" ma:contentTypeDescription="Umožňuje vytvoriť nový dokument." ma:contentTypeScope="" ma:versionID="5993508081a61db06c1b192c03179f1d">
  <xsd:schema xmlns:xsd="http://www.w3.org/2001/XMLSchema" xmlns:xs="http://www.w3.org/2001/XMLSchema" xmlns:p="http://schemas.microsoft.com/office/2006/metadata/properties" xmlns:ns2="d27f4045-414b-499d-b19e-6a0e4ba187c6" targetNamespace="http://schemas.microsoft.com/office/2006/metadata/properties" ma:root="true" ma:fieldsID="39e917c3f8feae50b54eb99bc6f5ad11" ns2:_="">
    <xsd:import namespace="d27f4045-414b-499d-b19e-6a0e4ba187c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f4045-414b-499d-b19e-6a0e4ba187c6" elementFormDefault="qualified">
    <xsd:import namespace="http://schemas.microsoft.com/office/2006/documentManagement/types"/>
    <xsd:import namespace="http://schemas.microsoft.com/office/infopath/2007/PartnerControls"/>
    <xsd:element name="SharedWithUsers" ma:index="8"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B6673D-3840-4B7D-9CCC-887D8703A3DD}"/>
</file>

<file path=customXml/itemProps2.xml><?xml version="1.0" encoding="utf-8"?>
<ds:datastoreItem xmlns:ds="http://schemas.openxmlformats.org/officeDocument/2006/customXml" ds:itemID="{73EFC4ED-066F-44B3-BF34-02CF05B3AB1E}"/>
</file>

<file path=customXml/itemProps3.xml><?xml version="1.0" encoding="utf-8"?>
<ds:datastoreItem xmlns:ds="http://schemas.openxmlformats.org/officeDocument/2006/customXml" ds:itemID="{0B7C0962-308B-4734-BDE2-8FEB3388D032}"/>
</file>

<file path=docProps/app.xml><?xml version="1.0" encoding="utf-8"?>
<Properties xmlns="http://schemas.openxmlformats.org/officeDocument/2006/extended-properties" xmlns:vt="http://schemas.openxmlformats.org/officeDocument/2006/docPropsVTypes">
  <TotalTime>9653</TotalTime>
  <Words>3098</Words>
  <Application>Microsoft Macintosh PowerPoint</Application>
  <PresentationFormat>Widescreen</PresentationFormat>
  <Paragraphs>247</Paragraphs>
  <Slides>26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-apple-system</vt:lpstr>
      <vt:lpstr>Arial</vt:lpstr>
      <vt:lpstr>Arial Black</vt:lpstr>
      <vt:lpstr>Clear Sans</vt:lpstr>
      <vt:lpstr>GH Guardian Headline</vt:lpstr>
      <vt:lpstr>Google Sans</vt:lpstr>
      <vt:lpstr>inherit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emerging  technologies</dc:title>
  <dc:creator>Jeremy Smith</dc:creator>
  <cp:lastModifiedBy>Stephanie Hare</cp:lastModifiedBy>
  <cp:revision>132</cp:revision>
  <dcterms:created xsi:type="dcterms:W3CDTF">2023-06-29T13:27:52Z</dcterms:created>
  <dcterms:modified xsi:type="dcterms:W3CDTF">2024-05-24T12:28:32Z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0x010100E733797C60948A4D81CED9AABC83921F</vt:lpwstr>
  </property>
</Properties>
</file>